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onsolas" panose="020B0609020204030204" pitchFamily="49" charset="0"/>
      <p:regular r:id="rId11"/>
      <p:bold r:id="rId12"/>
      <p:italic r:id="rId13"/>
      <p:boldItalic r:id="rId14"/>
    </p:embeddedFont>
    <p:embeddedFont>
      <p:font typeface="Platypi Medium" panose="020B0604020202020204" charset="0"/>
      <p:regular r:id="rId15"/>
    </p:embeddedFont>
    <p:embeddedFont>
      <p:font typeface="Source Serif 4"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1" d="100"/>
          <a:sy n="51" d="100"/>
        </p:scale>
        <p:origin x="204"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uvik Nandi" userId="54f301f7f635a8b3" providerId="LiveId" clId="{F6C0D960-F36B-4179-9F6D-05F464A50838}"/>
    <pc:docChg chg="custSel modSld">
      <pc:chgData name="Souvik Nandi" userId="54f301f7f635a8b3" providerId="LiveId" clId="{F6C0D960-F36B-4179-9F6D-05F464A50838}" dt="2025-12-02T05:18:53.545" v="6" actId="700"/>
      <pc:docMkLst>
        <pc:docMk/>
      </pc:docMkLst>
      <pc:sldChg chg="addSp modSp mod setBg modClrScheme chgLayout">
        <pc:chgData name="Souvik Nandi" userId="54f301f7f635a8b3" providerId="LiveId" clId="{F6C0D960-F36B-4179-9F6D-05F464A50838}" dt="2025-12-02T05:18:06.702" v="1" actId="26606"/>
        <pc:sldMkLst>
          <pc:docMk/>
          <pc:sldMk cId="0" sldId="256"/>
        </pc:sldMkLst>
        <pc:spChg chg="mod">
          <ac:chgData name="Souvik Nandi" userId="54f301f7f635a8b3" providerId="LiveId" clId="{F6C0D960-F36B-4179-9F6D-05F464A50838}" dt="2025-12-02T05:18:06.702" v="1" actId="26606"/>
          <ac:spMkLst>
            <pc:docMk/>
            <pc:sldMk cId="0" sldId="256"/>
            <ac:spMk id="3" creationId="{00000000-0000-0000-0000-000000000000}"/>
          </ac:spMkLst>
        </pc:spChg>
        <pc:spChg chg="mod">
          <ac:chgData name="Souvik Nandi" userId="54f301f7f635a8b3" providerId="LiveId" clId="{F6C0D960-F36B-4179-9F6D-05F464A50838}" dt="2025-12-02T05:18:06.702" v="1" actId="26606"/>
          <ac:spMkLst>
            <pc:docMk/>
            <pc:sldMk cId="0" sldId="256"/>
            <ac:spMk id="4" creationId="{00000000-0000-0000-0000-000000000000}"/>
          </ac:spMkLst>
        </pc:spChg>
        <pc:spChg chg="add">
          <ac:chgData name="Souvik Nandi" userId="54f301f7f635a8b3" providerId="LiveId" clId="{F6C0D960-F36B-4179-9F6D-05F464A50838}" dt="2025-12-02T05:18:06.702" v="1" actId="26606"/>
          <ac:spMkLst>
            <pc:docMk/>
            <pc:sldMk cId="0" sldId="256"/>
            <ac:spMk id="9" creationId="{F13C74B1-5B17-4795-BED0-7140497B445A}"/>
          </ac:spMkLst>
        </pc:spChg>
        <pc:spChg chg="add">
          <ac:chgData name="Souvik Nandi" userId="54f301f7f635a8b3" providerId="LiveId" clId="{F6C0D960-F36B-4179-9F6D-05F464A50838}" dt="2025-12-02T05:18:06.702" v="1" actId="26606"/>
          <ac:spMkLst>
            <pc:docMk/>
            <pc:sldMk cId="0" sldId="256"/>
            <ac:spMk id="11" creationId="{D4974D33-8DC5-464E-8C6D-BE58F0669C17}"/>
          </ac:spMkLst>
        </pc:spChg>
        <pc:picChg chg="mod ord">
          <ac:chgData name="Souvik Nandi" userId="54f301f7f635a8b3" providerId="LiveId" clId="{F6C0D960-F36B-4179-9F6D-05F464A50838}" dt="2025-12-02T05:18:06.702" v="1" actId="26606"/>
          <ac:picMkLst>
            <pc:docMk/>
            <pc:sldMk cId="0" sldId="256"/>
            <ac:picMk id="2" creationId="{00000000-0000-0000-0000-000000000000}"/>
          </ac:picMkLst>
        </pc:picChg>
      </pc:sldChg>
      <pc:sldChg chg="mod modClrScheme chgLayout">
        <pc:chgData name="Souvik Nandi" userId="54f301f7f635a8b3" providerId="LiveId" clId="{F6C0D960-F36B-4179-9F6D-05F464A50838}" dt="2025-12-02T05:18:24.619" v="2" actId="700"/>
        <pc:sldMkLst>
          <pc:docMk/>
          <pc:sldMk cId="0" sldId="257"/>
        </pc:sldMkLst>
      </pc:sldChg>
      <pc:sldChg chg="mod modClrScheme chgLayout">
        <pc:chgData name="Souvik Nandi" userId="54f301f7f635a8b3" providerId="LiveId" clId="{F6C0D960-F36B-4179-9F6D-05F464A50838}" dt="2025-12-02T05:18:30.643" v="3" actId="700"/>
        <pc:sldMkLst>
          <pc:docMk/>
          <pc:sldMk cId="0" sldId="258"/>
        </pc:sldMkLst>
      </pc:sldChg>
      <pc:sldChg chg="mod modClrScheme chgLayout">
        <pc:chgData name="Souvik Nandi" userId="54f301f7f635a8b3" providerId="LiveId" clId="{F6C0D960-F36B-4179-9F6D-05F464A50838}" dt="2025-12-02T05:18:40.432" v="4" actId="700"/>
        <pc:sldMkLst>
          <pc:docMk/>
          <pc:sldMk cId="0" sldId="261"/>
        </pc:sldMkLst>
      </pc:sldChg>
      <pc:sldChg chg="mod modClrScheme chgLayout">
        <pc:chgData name="Souvik Nandi" userId="54f301f7f635a8b3" providerId="LiveId" clId="{F6C0D960-F36B-4179-9F6D-05F464A50838}" dt="2025-12-02T05:18:48.024" v="5" actId="700"/>
        <pc:sldMkLst>
          <pc:docMk/>
          <pc:sldMk cId="0" sldId="262"/>
        </pc:sldMkLst>
      </pc:sldChg>
      <pc:sldChg chg="mod modClrScheme chgLayout">
        <pc:chgData name="Souvik Nandi" userId="54f301f7f635a8b3" providerId="LiveId" clId="{F6C0D960-F36B-4179-9F6D-05F464A50838}" dt="2025-12-02T05:18:53.545" v="6" actId="700"/>
        <pc:sldMkLst>
          <pc:docMk/>
          <pc:sldMk cId="0" sldId="263"/>
        </pc:sldMkLst>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2467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26742"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p:cNvSpPr/>
          <p:nvPr/>
        </p:nvSpPr>
        <p:spPr>
          <a:xfrm>
            <a:off x="768096" y="390442"/>
            <a:ext cx="5242322" cy="2348210"/>
          </a:xfrm>
          <a:prstGeom prst="rect">
            <a:avLst/>
          </a:prstGeom>
        </p:spPr>
        <p:txBody>
          <a:bodyPr vert="horz" lIns="91440" tIns="45720" rIns="91440" bIns="45720" rtlCol="0" anchor="b">
            <a:normAutofit/>
          </a:bodyPr>
          <a:lstStyle/>
          <a:p>
            <a:pPr marL="0" indent="0">
              <a:lnSpc>
                <a:spcPct val="90000"/>
              </a:lnSpc>
              <a:spcBef>
                <a:spcPct val="0"/>
              </a:spcBef>
              <a:spcAft>
                <a:spcPts val="600"/>
              </a:spcAft>
            </a:pPr>
            <a:r>
              <a:rPr lang="en-US" sz="5000">
                <a:latin typeface="+mj-lt"/>
                <a:ea typeface="+mj-ea"/>
                <a:cs typeface="+mj-cs"/>
              </a:rPr>
              <a:t>Credit Card Weekly Status Report</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8096" y="3104392"/>
            <a:ext cx="4169664" cy="21946"/>
          </a:xfrm>
          <a:custGeom>
            <a:avLst/>
            <a:gdLst>
              <a:gd name="connsiteX0" fmla="*/ 0 w 4169664"/>
              <a:gd name="connsiteY0" fmla="*/ 0 h 21946"/>
              <a:gd name="connsiteX1" fmla="*/ 694944 w 4169664"/>
              <a:gd name="connsiteY1" fmla="*/ 0 h 21946"/>
              <a:gd name="connsiteX2" fmla="*/ 1473281 w 4169664"/>
              <a:gd name="connsiteY2" fmla="*/ 0 h 21946"/>
              <a:gd name="connsiteX3" fmla="*/ 2084832 w 4169664"/>
              <a:gd name="connsiteY3" fmla="*/ 0 h 21946"/>
              <a:gd name="connsiteX4" fmla="*/ 2696383 w 4169664"/>
              <a:gd name="connsiteY4" fmla="*/ 0 h 21946"/>
              <a:gd name="connsiteX5" fmla="*/ 3433023 w 4169664"/>
              <a:gd name="connsiteY5" fmla="*/ 0 h 21946"/>
              <a:gd name="connsiteX6" fmla="*/ 4169664 w 4169664"/>
              <a:gd name="connsiteY6" fmla="*/ 0 h 21946"/>
              <a:gd name="connsiteX7" fmla="*/ 4169664 w 4169664"/>
              <a:gd name="connsiteY7" fmla="*/ 21946 h 21946"/>
              <a:gd name="connsiteX8" fmla="*/ 3391327 w 4169664"/>
              <a:gd name="connsiteY8" fmla="*/ 21946 h 21946"/>
              <a:gd name="connsiteX9" fmla="*/ 2654686 w 4169664"/>
              <a:gd name="connsiteY9" fmla="*/ 21946 h 21946"/>
              <a:gd name="connsiteX10" fmla="*/ 1959742 w 4169664"/>
              <a:gd name="connsiteY10" fmla="*/ 21946 h 21946"/>
              <a:gd name="connsiteX11" fmla="*/ 1223101 w 4169664"/>
              <a:gd name="connsiteY11" fmla="*/ 21946 h 21946"/>
              <a:gd name="connsiteX12" fmla="*/ 0 w 4169664"/>
              <a:gd name="connsiteY12" fmla="*/ 21946 h 21946"/>
              <a:gd name="connsiteX13" fmla="*/ 0 w 4169664"/>
              <a:gd name="connsiteY13" fmla="*/ 0 h 21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9664" h="21946" fill="none" extrusionOk="0">
                <a:moveTo>
                  <a:pt x="0" y="0"/>
                </a:moveTo>
                <a:cubicBezTo>
                  <a:pt x="339081" y="33322"/>
                  <a:pt x="420647" y="21609"/>
                  <a:pt x="694944" y="0"/>
                </a:cubicBezTo>
                <a:cubicBezTo>
                  <a:pt x="969241" y="-21609"/>
                  <a:pt x="1180055" y="-24321"/>
                  <a:pt x="1473281" y="0"/>
                </a:cubicBezTo>
                <a:cubicBezTo>
                  <a:pt x="1766507" y="24321"/>
                  <a:pt x="1796116" y="13114"/>
                  <a:pt x="2084832" y="0"/>
                </a:cubicBezTo>
                <a:cubicBezTo>
                  <a:pt x="2373548" y="-13114"/>
                  <a:pt x="2413942" y="29356"/>
                  <a:pt x="2696383" y="0"/>
                </a:cubicBezTo>
                <a:cubicBezTo>
                  <a:pt x="2978824" y="-29356"/>
                  <a:pt x="3118658" y="6767"/>
                  <a:pt x="3433023" y="0"/>
                </a:cubicBezTo>
                <a:cubicBezTo>
                  <a:pt x="3747388" y="-6767"/>
                  <a:pt x="3991753" y="34038"/>
                  <a:pt x="4169664" y="0"/>
                </a:cubicBezTo>
                <a:cubicBezTo>
                  <a:pt x="4170206" y="9051"/>
                  <a:pt x="4169188" y="17369"/>
                  <a:pt x="4169664" y="21946"/>
                </a:cubicBezTo>
                <a:cubicBezTo>
                  <a:pt x="3988313" y="44320"/>
                  <a:pt x="3581828" y="-3110"/>
                  <a:pt x="3391327" y="21946"/>
                </a:cubicBezTo>
                <a:cubicBezTo>
                  <a:pt x="3200826" y="47002"/>
                  <a:pt x="2815087" y="42788"/>
                  <a:pt x="2654686" y="21946"/>
                </a:cubicBezTo>
                <a:cubicBezTo>
                  <a:pt x="2494285" y="1104"/>
                  <a:pt x="2170161" y="39259"/>
                  <a:pt x="1959742" y="21946"/>
                </a:cubicBezTo>
                <a:cubicBezTo>
                  <a:pt x="1749323" y="4633"/>
                  <a:pt x="1372803" y="22092"/>
                  <a:pt x="1223101" y="21946"/>
                </a:cubicBezTo>
                <a:cubicBezTo>
                  <a:pt x="1073399" y="21800"/>
                  <a:pt x="522747" y="79676"/>
                  <a:pt x="0" y="21946"/>
                </a:cubicBezTo>
                <a:cubicBezTo>
                  <a:pt x="-160" y="11058"/>
                  <a:pt x="-1077" y="7820"/>
                  <a:pt x="0" y="0"/>
                </a:cubicBezTo>
                <a:close/>
              </a:path>
              <a:path w="4169664" h="21946" stroke="0" extrusionOk="0">
                <a:moveTo>
                  <a:pt x="0" y="0"/>
                </a:moveTo>
                <a:cubicBezTo>
                  <a:pt x="166200" y="-27625"/>
                  <a:pt x="425856" y="-30093"/>
                  <a:pt x="611551" y="0"/>
                </a:cubicBezTo>
                <a:cubicBezTo>
                  <a:pt x="797246" y="30093"/>
                  <a:pt x="1072994" y="-17054"/>
                  <a:pt x="1389888" y="0"/>
                </a:cubicBezTo>
                <a:cubicBezTo>
                  <a:pt x="1706782" y="17054"/>
                  <a:pt x="1754458" y="3344"/>
                  <a:pt x="1959742" y="0"/>
                </a:cubicBezTo>
                <a:cubicBezTo>
                  <a:pt x="2165026" y="-3344"/>
                  <a:pt x="2365478" y="-9580"/>
                  <a:pt x="2529596" y="0"/>
                </a:cubicBezTo>
                <a:cubicBezTo>
                  <a:pt x="2693714" y="9580"/>
                  <a:pt x="2957733" y="32618"/>
                  <a:pt x="3224540" y="0"/>
                </a:cubicBezTo>
                <a:cubicBezTo>
                  <a:pt x="3491347" y="-32618"/>
                  <a:pt x="3872692" y="41261"/>
                  <a:pt x="4169664" y="0"/>
                </a:cubicBezTo>
                <a:cubicBezTo>
                  <a:pt x="4169553" y="6078"/>
                  <a:pt x="4169935" y="12216"/>
                  <a:pt x="4169664" y="21946"/>
                </a:cubicBezTo>
                <a:cubicBezTo>
                  <a:pt x="3965016" y="-712"/>
                  <a:pt x="3738696" y="36627"/>
                  <a:pt x="3558113" y="21946"/>
                </a:cubicBezTo>
                <a:cubicBezTo>
                  <a:pt x="3377530" y="7265"/>
                  <a:pt x="3151416" y="53811"/>
                  <a:pt x="2904866" y="21946"/>
                </a:cubicBezTo>
                <a:cubicBezTo>
                  <a:pt x="2658316" y="-9919"/>
                  <a:pt x="2478158" y="31350"/>
                  <a:pt x="2126529" y="21946"/>
                </a:cubicBezTo>
                <a:cubicBezTo>
                  <a:pt x="1774900" y="12542"/>
                  <a:pt x="1614996" y="37381"/>
                  <a:pt x="1473281" y="21946"/>
                </a:cubicBezTo>
                <a:cubicBezTo>
                  <a:pt x="1331566" y="6511"/>
                  <a:pt x="1143949" y="-9533"/>
                  <a:pt x="820034" y="21946"/>
                </a:cubicBezTo>
                <a:cubicBezTo>
                  <a:pt x="496119" y="53425"/>
                  <a:pt x="198996" y="51722"/>
                  <a:pt x="0" y="21946"/>
                </a:cubicBezTo>
                <a:cubicBezTo>
                  <a:pt x="-615" y="16860"/>
                  <a:pt x="1003" y="8226"/>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1"/>
          <p:cNvSpPr/>
          <p:nvPr/>
        </p:nvSpPr>
        <p:spPr>
          <a:xfrm>
            <a:off x="768096" y="3447478"/>
            <a:ext cx="5092306" cy="3984802"/>
          </a:xfrm>
          <a:prstGeom prst="rect">
            <a:avLst/>
          </a:prstGeom>
        </p:spPr>
        <p:txBody>
          <a:bodyPr vert="horz" lIns="91440" tIns="45720" rIns="91440" bIns="45720" rtlCol="0">
            <a:normAutofit/>
          </a:bodyPr>
          <a:lstStyle/>
          <a:p>
            <a:pPr marL="0" indent="-228600">
              <a:lnSpc>
                <a:spcPct val="90000"/>
              </a:lnSpc>
              <a:spcAft>
                <a:spcPts val="600"/>
              </a:spcAft>
              <a:buFont typeface="Arial" panose="020B0604020202020204" pitchFamily="34" charset="0"/>
              <a:buChar char="•"/>
            </a:pPr>
            <a:r>
              <a:rPr lang="en-US" sz="2600"/>
              <a:t>A comprehensive Power BI tutorial covering project objectives, SQL data integration, DAX processing, dashboard creation, and actionable insights for credit card operations.</a:t>
            </a:r>
          </a:p>
        </p:txBody>
      </p:sp>
      <p:pic>
        <p:nvPicPr>
          <p:cNvPr id="2" name="Image 0" descr="preencoded.png"/>
          <p:cNvPicPr>
            <a:picLocks noChangeAspect="1"/>
          </p:cNvPicPr>
          <p:nvPr/>
        </p:nvPicPr>
        <p:blipFill>
          <a:blip r:embed="rId3"/>
          <a:srcRect t="33452" r="1" b="1"/>
          <a:stretch>
            <a:fillRect/>
          </a:stretch>
        </p:blipFill>
        <p:spPr>
          <a:xfrm>
            <a:off x="6374042" y="10"/>
            <a:ext cx="8254530" cy="82295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99837" y="471249"/>
            <a:ext cx="4284821" cy="535543"/>
          </a:xfrm>
          <a:prstGeom prst="rect">
            <a:avLst/>
          </a:prstGeom>
          <a:noFill/>
          <a:ln/>
        </p:spPr>
        <p:txBody>
          <a:bodyPr wrap="none" lIns="0" tIns="0" rIns="0" bIns="0" rtlCol="0" anchor="t"/>
          <a:lstStyle/>
          <a:p>
            <a:pPr marL="0" indent="0" algn="l">
              <a:lnSpc>
                <a:spcPts val="4200"/>
              </a:lnSpc>
              <a:buNone/>
            </a:pPr>
            <a:r>
              <a:rPr lang="en-US" sz="3350" dirty="0">
                <a:solidFill>
                  <a:srgbClr val="201B18"/>
                </a:solidFill>
                <a:latin typeface="Platypi Medium" pitchFamily="34" charset="0"/>
                <a:ea typeface="Platypi Medium" pitchFamily="34" charset="-122"/>
                <a:cs typeface="Platypi Medium" pitchFamily="34" charset="-120"/>
              </a:rPr>
              <a:t> Overview</a:t>
            </a:r>
            <a:endParaRPr lang="en-US" sz="3350" dirty="0"/>
          </a:p>
        </p:txBody>
      </p:sp>
      <p:sp>
        <p:nvSpPr>
          <p:cNvPr id="3" name="Text 1"/>
          <p:cNvSpPr/>
          <p:nvPr/>
        </p:nvSpPr>
        <p:spPr>
          <a:xfrm>
            <a:off x="599837" y="1349573"/>
            <a:ext cx="171331" cy="214193"/>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Platypi Light" pitchFamily="34" charset="0"/>
                <a:ea typeface="Platypi Light" pitchFamily="34" charset="-122"/>
                <a:cs typeface="Platypi Light" pitchFamily="34" charset="-120"/>
              </a:rPr>
              <a:t>01</a:t>
            </a:r>
            <a:endParaRPr lang="en-US" sz="1300" dirty="0"/>
          </a:p>
        </p:txBody>
      </p:sp>
      <p:sp>
        <p:nvSpPr>
          <p:cNvPr id="4" name="Shape 2"/>
          <p:cNvSpPr/>
          <p:nvPr/>
        </p:nvSpPr>
        <p:spPr>
          <a:xfrm>
            <a:off x="599837" y="1617821"/>
            <a:ext cx="4362688" cy="22860"/>
          </a:xfrm>
          <a:prstGeom prst="rect">
            <a:avLst/>
          </a:prstGeom>
          <a:solidFill>
            <a:srgbClr val="3E2513"/>
          </a:solidFill>
          <a:ln/>
        </p:spPr>
        <p:txBody>
          <a:bodyPr/>
          <a:lstStyle/>
          <a:p>
            <a:endParaRPr lang="en-US"/>
          </a:p>
        </p:txBody>
      </p:sp>
      <p:sp>
        <p:nvSpPr>
          <p:cNvPr id="5" name="Text 3"/>
          <p:cNvSpPr/>
          <p:nvPr/>
        </p:nvSpPr>
        <p:spPr>
          <a:xfrm>
            <a:off x="599837" y="1749147"/>
            <a:ext cx="2142411" cy="267653"/>
          </a:xfrm>
          <a:prstGeom prst="rect">
            <a:avLst/>
          </a:prstGeom>
          <a:noFill/>
          <a:ln/>
        </p:spPr>
        <p:txBody>
          <a:bodyPr wrap="none" lIns="0" tIns="0" rIns="0" bIns="0" rtlCol="0" anchor="t"/>
          <a:lstStyle/>
          <a:p>
            <a:pPr marL="0" indent="0" algn="l">
              <a:lnSpc>
                <a:spcPts val="2100"/>
              </a:lnSpc>
              <a:buNone/>
            </a:pPr>
            <a:r>
              <a:rPr lang="en-US" sz="1650" dirty="0">
                <a:solidFill>
                  <a:srgbClr val="504C49"/>
                </a:solidFill>
                <a:latin typeface="Platypi Medium" pitchFamily="34" charset="0"/>
                <a:ea typeface="Platypi Medium" pitchFamily="34" charset="-122"/>
                <a:cs typeface="Platypi Medium" pitchFamily="34" charset="-120"/>
              </a:rPr>
              <a:t>Project Objective</a:t>
            </a:r>
            <a:endParaRPr lang="en-US" sz="1650" dirty="0"/>
          </a:p>
        </p:txBody>
      </p:sp>
      <p:sp>
        <p:nvSpPr>
          <p:cNvPr id="6" name="Text 4"/>
          <p:cNvSpPr/>
          <p:nvPr/>
        </p:nvSpPr>
        <p:spPr>
          <a:xfrm>
            <a:off x="599837" y="2119551"/>
            <a:ext cx="4362688" cy="274320"/>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Source Serif 4" pitchFamily="34" charset="0"/>
                <a:ea typeface="Source Serif 4" pitchFamily="34" charset="-122"/>
                <a:cs typeface="Source Serif 4" pitchFamily="34" charset="-120"/>
              </a:rPr>
              <a:t>Define goals and scope</a:t>
            </a:r>
            <a:endParaRPr lang="en-US" sz="1300" dirty="0"/>
          </a:p>
        </p:txBody>
      </p:sp>
      <p:sp>
        <p:nvSpPr>
          <p:cNvPr id="7" name="Text 5"/>
          <p:cNvSpPr/>
          <p:nvPr/>
        </p:nvSpPr>
        <p:spPr>
          <a:xfrm>
            <a:off x="5133856" y="1349573"/>
            <a:ext cx="171331" cy="214193"/>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Platypi Light" pitchFamily="34" charset="0"/>
                <a:ea typeface="Platypi Light" pitchFamily="34" charset="-122"/>
                <a:cs typeface="Platypi Light" pitchFamily="34" charset="-120"/>
              </a:rPr>
              <a:t>02</a:t>
            </a:r>
            <a:endParaRPr lang="en-US" sz="1300" dirty="0"/>
          </a:p>
        </p:txBody>
      </p:sp>
      <p:sp>
        <p:nvSpPr>
          <p:cNvPr id="8" name="Shape 6"/>
          <p:cNvSpPr/>
          <p:nvPr/>
        </p:nvSpPr>
        <p:spPr>
          <a:xfrm>
            <a:off x="5133856" y="1617821"/>
            <a:ext cx="4362688" cy="22860"/>
          </a:xfrm>
          <a:prstGeom prst="rect">
            <a:avLst/>
          </a:prstGeom>
          <a:solidFill>
            <a:srgbClr val="3E2513"/>
          </a:solidFill>
          <a:ln/>
        </p:spPr>
        <p:txBody>
          <a:bodyPr/>
          <a:lstStyle/>
          <a:p>
            <a:endParaRPr lang="en-US"/>
          </a:p>
        </p:txBody>
      </p:sp>
      <p:sp>
        <p:nvSpPr>
          <p:cNvPr id="9" name="Text 7"/>
          <p:cNvSpPr/>
          <p:nvPr/>
        </p:nvSpPr>
        <p:spPr>
          <a:xfrm>
            <a:off x="5133856" y="1749147"/>
            <a:ext cx="2142411" cy="267653"/>
          </a:xfrm>
          <a:prstGeom prst="rect">
            <a:avLst/>
          </a:prstGeom>
          <a:noFill/>
          <a:ln/>
        </p:spPr>
        <p:txBody>
          <a:bodyPr wrap="none" lIns="0" tIns="0" rIns="0" bIns="0" rtlCol="0" anchor="t"/>
          <a:lstStyle/>
          <a:p>
            <a:pPr marL="0" indent="0" algn="l">
              <a:lnSpc>
                <a:spcPts val="2100"/>
              </a:lnSpc>
              <a:buNone/>
            </a:pPr>
            <a:r>
              <a:rPr lang="en-US" sz="1650" dirty="0">
                <a:solidFill>
                  <a:srgbClr val="504C49"/>
                </a:solidFill>
                <a:latin typeface="Platypi Medium" pitchFamily="34" charset="0"/>
                <a:ea typeface="Platypi Medium" pitchFamily="34" charset="-122"/>
                <a:cs typeface="Platypi Medium" pitchFamily="34" charset="-120"/>
              </a:rPr>
              <a:t>Data from SQL</a:t>
            </a:r>
            <a:endParaRPr lang="en-US" sz="1650" dirty="0"/>
          </a:p>
        </p:txBody>
      </p:sp>
      <p:sp>
        <p:nvSpPr>
          <p:cNvPr id="10" name="Text 8"/>
          <p:cNvSpPr/>
          <p:nvPr/>
        </p:nvSpPr>
        <p:spPr>
          <a:xfrm>
            <a:off x="5133856" y="2119551"/>
            <a:ext cx="4362688" cy="274320"/>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Source Serif 4" pitchFamily="34" charset="0"/>
                <a:ea typeface="Source Serif 4" pitchFamily="34" charset="-122"/>
                <a:cs typeface="Source Serif 4" pitchFamily="34" charset="-120"/>
              </a:rPr>
              <a:t>Import and prepare data</a:t>
            </a:r>
            <a:endParaRPr lang="en-US" sz="1300" dirty="0"/>
          </a:p>
        </p:txBody>
      </p:sp>
      <p:sp>
        <p:nvSpPr>
          <p:cNvPr id="11" name="Text 9"/>
          <p:cNvSpPr/>
          <p:nvPr/>
        </p:nvSpPr>
        <p:spPr>
          <a:xfrm>
            <a:off x="9667875" y="1349573"/>
            <a:ext cx="171331" cy="214193"/>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Platypi Light" pitchFamily="34" charset="0"/>
                <a:ea typeface="Platypi Light" pitchFamily="34" charset="-122"/>
                <a:cs typeface="Platypi Light" pitchFamily="34" charset="-120"/>
              </a:rPr>
              <a:t>03</a:t>
            </a:r>
            <a:endParaRPr lang="en-US" sz="1300" dirty="0"/>
          </a:p>
        </p:txBody>
      </p:sp>
      <p:sp>
        <p:nvSpPr>
          <p:cNvPr id="12" name="Shape 10"/>
          <p:cNvSpPr/>
          <p:nvPr/>
        </p:nvSpPr>
        <p:spPr>
          <a:xfrm>
            <a:off x="9667875" y="1617821"/>
            <a:ext cx="4362688" cy="22860"/>
          </a:xfrm>
          <a:prstGeom prst="rect">
            <a:avLst/>
          </a:prstGeom>
          <a:solidFill>
            <a:srgbClr val="3E2513"/>
          </a:solidFill>
          <a:ln/>
        </p:spPr>
        <p:txBody>
          <a:bodyPr/>
          <a:lstStyle/>
          <a:p>
            <a:endParaRPr lang="en-US"/>
          </a:p>
        </p:txBody>
      </p:sp>
      <p:sp>
        <p:nvSpPr>
          <p:cNvPr id="13" name="Text 11"/>
          <p:cNvSpPr/>
          <p:nvPr/>
        </p:nvSpPr>
        <p:spPr>
          <a:xfrm>
            <a:off x="9667875" y="1749147"/>
            <a:ext cx="2453640" cy="267653"/>
          </a:xfrm>
          <a:prstGeom prst="rect">
            <a:avLst/>
          </a:prstGeom>
          <a:noFill/>
          <a:ln/>
        </p:spPr>
        <p:txBody>
          <a:bodyPr wrap="none" lIns="0" tIns="0" rIns="0" bIns="0" rtlCol="0" anchor="t"/>
          <a:lstStyle/>
          <a:p>
            <a:pPr marL="0" indent="0" algn="l">
              <a:lnSpc>
                <a:spcPts val="2100"/>
              </a:lnSpc>
              <a:buNone/>
            </a:pPr>
            <a:r>
              <a:rPr lang="en-US" sz="1650" dirty="0">
                <a:solidFill>
                  <a:srgbClr val="504C49"/>
                </a:solidFill>
                <a:latin typeface="Platypi Medium" pitchFamily="34" charset="0"/>
                <a:ea typeface="Platypi Medium" pitchFamily="34" charset="-122"/>
                <a:cs typeface="Platypi Medium" pitchFamily="34" charset="-120"/>
              </a:rPr>
              <a:t>Data Processing &amp; DAX</a:t>
            </a:r>
            <a:endParaRPr lang="en-US" sz="1650" dirty="0"/>
          </a:p>
        </p:txBody>
      </p:sp>
      <p:sp>
        <p:nvSpPr>
          <p:cNvPr id="14" name="Text 12"/>
          <p:cNvSpPr/>
          <p:nvPr/>
        </p:nvSpPr>
        <p:spPr>
          <a:xfrm>
            <a:off x="9667875" y="2119551"/>
            <a:ext cx="4362688" cy="274320"/>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Source Serif 4" pitchFamily="34" charset="0"/>
                <a:ea typeface="Source Serif 4" pitchFamily="34" charset="-122"/>
                <a:cs typeface="Source Serif 4" pitchFamily="34" charset="-120"/>
              </a:rPr>
              <a:t>Transform and calculate metrics</a:t>
            </a:r>
            <a:endParaRPr lang="en-US" sz="1300" dirty="0"/>
          </a:p>
        </p:txBody>
      </p:sp>
      <p:sp>
        <p:nvSpPr>
          <p:cNvPr id="15" name="Text 13"/>
          <p:cNvSpPr/>
          <p:nvPr/>
        </p:nvSpPr>
        <p:spPr>
          <a:xfrm>
            <a:off x="599837" y="2693670"/>
            <a:ext cx="171331" cy="214193"/>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Platypi Light" pitchFamily="34" charset="0"/>
                <a:ea typeface="Platypi Light" pitchFamily="34" charset="-122"/>
                <a:cs typeface="Platypi Light" pitchFamily="34" charset="-120"/>
              </a:rPr>
              <a:t>04</a:t>
            </a:r>
            <a:endParaRPr lang="en-US" sz="1300" dirty="0"/>
          </a:p>
        </p:txBody>
      </p:sp>
      <p:sp>
        <p:nvSpPr>
          <p:cNvPr id="16" name="Shape 14"/>
          <p:cNvSpPr/>
          <p:nvPr/>
        </p:nvSpPr>
        <p:spPr>
          <a:xfrm>
            <a:off x="599837" y="2961918"/>
            <a:ext cx="6629638" cy="22860"/>
          </a:xfrm>
          <a:prstGeom prst="rect">
            <a:avLst/>
          </a:prstGeom>
          <a:solidFill>
            <a:srgbClr val="3E2513"/>
          </a:solidFill>
          <a:ln/>
        </p:spPr>
        <p:txBody>
          <a:bodyPr/>
          <a:lstStyle/>
          <a:p>
            <a:endParaRPr lang="en-US"/>
          </a:p>
        </p:txBody>
      </p:sp>
      <p:sp>
        <p:nvSpPr>
          <p:cNvPr id="17" name="Text 15"/>
          <p:cNvSpPr/>
          <p:nvPr/>
        </p:nvSpPr>
        <p:spPr>
          <a:xfrm>
            <a:off x="599837" y="3093244"/>
            <a:ext cx="2284214" cy="267653"/>
          </a:xfrm>
          <a:prstGeom prst="rect">
            <a:avLst/>
          </a:prstGeom>
          <a:noFill/>
          <a:ln/>
        </p:spPr>
        <p:txBody>
          <a:bodyPr wrap="none" lIns="0" tIns="0" rIns="0" bIns="0" rtlCol="0" anchor="t"/>
          <a:lstStyle/>
          <a:p>
            <a:pPr marL="0" indent="0" algn="l">
              <a:lnSpc>
                <a:spcPts val="2100"/>
              </a:lnSpc>
              <a:buNone/>
            </a:pPr>
            <a:r>
              <a:rPr lang="en-US" sz="1650" dirty="0">
                <a:solidFill>
                  <a:srgbClr val="504C49"/>
                </a:solidFill>
                <a:latin typeface="Platypi Medium" pitchFamily="34" charset="0"/>
                <a:ea typeface="Platypi Medium" pitchFamily="34" charset="-122"/>
                <a:cs typeface="Platypi Medium" pitchFamily="34" charset="-120"/>
              </a:rPr>
              <a:t>Dashboard &amp; Insights</a:t>
            </a:r>
            <a:endParaRPr lang="en-US" sz="1650" dirty="0"/>
          </a:p>
        </p:txBody>
      </p:sp>
      <p:sp>
        <p:nvSpPr>
          <p:cNvPr id="18" name="Text 16"/>
          <p:cNvSpPr/>
          <p:nvPr/>
        </p:nvSpPr>
        <p:spPr>
          <a:xfrm>
            <a:off x="599837" y="3463647"/>
            <a:ext cx="6629638" cy="274320"/>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Source Serif 4" pitchFamily="34" charset="0"/>
                <a:ea typeface="Source Serif 4" pitchFamily="34" charset="-122"/>
                <a:cs typeface="Source Serif 4" pitchFamily="34" charset="-120"/>
              </a:rPr>
              <a:t>Visualize key findings</a:t>
            </a:r>
            <a:endParaRPr lang="en-US" sz="1300" dirty="0"/>
          </a:p>
        </p:txBody>
      </p:sp>
      <p:sp>
        <p:nvSpPr>
          <p:cNvPr id="19" name="Text 17"/>
          <p:cNvSpPr/>
          <p:nvPr/>
        </p:nvSpPr>
        <p:spPr>
          <a:xfrm>
            <a:off x="7400806" y="2693670"/>
            <a:ext cx="171331" cy="214193"/>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Platypi Light" pitchFamily="34" charset="0"/>
                <a:ea typeface="Platypi Light" pitchFamily="34" charset="-122"/>
                <a:cs typeface="Platypi Light" pitchFamily="34" charset="-120"/>
              </a:rPr>
              <a:t>05</a:t>
            </a:r>
            <a:endParaRPr lang="en-US" sz="1300" dirty="0"/>
          </a:p>
        </p:txBody>
      </p:sp>
      <p:sp>
        <p:nvSpPr>
          <p:cNvPr id="20" name="Shape 18"/>
          <p:cNvSpPr/>
          <p:nvPr/>
        </p:nvSpPr>
        <p:spPr>
          <a:xfrm>
            <a:off x="7400806" y="2961918"/>
            <a:ext cx="6629757" cy="22860"/>
          </a:xfrm>
          <a:prstGeom prst="rect">
            <a:avLst/>
          </a:prstGeom>
          <a:solidFill>
            <a:srgbClr val="3E2513"/>
          </a:solidFill>
          <a:ln/>
        </p:spPr>
        <p:txBody>
          <a:bodyPr/>
          <a:lstStyle/>
          <a:p>
            <a:endParaRPr lang="en-US"/>
          </a:p>
        </p:txBody>
      </p:sp>
      <p:sp>
        <p:nvSpPr>
          <p:cNvPr id="21" name="Text 19"/>
          <p:cNvSpPr/>
          <p:nvPr/>
        </p:nvSpPr>
        <p:spPr>
          <a:xfrm>
            <a:off x="7400806" y="3093244"/>
            <a:ext cx="2142411" cy="267653"/>
          </a:xfrm>
          <a:prstGeom prst="rect">
            <a:avLst/>
          </a:prstGeom>
          <a:noFill/>
          <a:ln/>
        </p:spPr>
        <p:txBody>
          <a:bodyPr wrap="none" lIns="0" tIns="0" rIns="0" bIns="0" rtlCol="0" anchor="t"/>
          <a:lstStyle/>
          <a:p>
            <a:pPr marL="0" indent="0" algn="l">
              <a:lnSpc>
                <a:spcPts val="2100"/>
              </a:lnSpc>
              <a:buNone/>
            </a:pPr>
            <a:r>
              <a:rPr lang="en-US" sz="1650" dirty="0">
                <a:solidFill>
                  <a:srgbClr val="504C49"/>
                </a:solidFill>
                <a:latin typeface="Platypi Medium" pitchFamily="34" charset="0"/>
                <a:ea typeface="Platypi Medium" pitchFamily="34" charset="-122"/>
                <a:cs typeface="Platypi Medium" pitchFamily="34" charset="-120"/>
              </a:rPr>
              <a:t>Export &amp; Share</a:t>
            </a:r>
            <a:endParaRPr lang="en-US" sz="1650" dirty="0"/>
          </a:p>
        </p:txBody>
      </p:sp>
      <p:sp>
        <p:nvSpPr>
          <p:cNvPr id="22" name="Text 20"/>
          <p:cNvSpPr/>
          <p:nvPr/>
        </p:nvSpPr>
        <p:spPr>
          <a:xfrm>
            <a:off x="7400806" y="3463647"/>
            <a:ext cx="6629757" cy="274320"/>
          </a:xfrm>
          <a:prstGeom prst="rect">
            <a:avLst/>
          </a:prstGeom>
          <a:noFill/>
          <a:ln/>
        </p:spPr>
        <p:txBody>
          <a:bodyPr wrap="none" lIns="0" tIns="0" rIns="0" bIns="0" rtlCol="0" anchor="t"/>
          <a:lstStyle/>
          <a:p>
            <a:pPr marL="0" indent="0" algn="l">
              <a:lnSpc>
                <a:spcPts val="2150"/>
              </a:lnSpc>
              <a:buNone/>
            </a:pPr>
            <a:r>
              <a:rPr lang="en-US" sz="1300" dirty="0">
                <a:solidFill>
                  <a:srgbClr val="504C49"/>
                </a:solidFill>
                <a:latin typeface="Source Serif 4" pitchFamily="34" charset="0"/>
                <a:ea typeface="Source Serif 4" pitchFamily="34" charset="-122"/>
                <a:cs typeface="Source Serif 4" pitchFamily="34" charset="-120"/>
              </a:rPr>
              <a:t>Deliver final project</a:t>
            </a:r>
            <a:endParaRPr lang="en-US" sz="1300" dirty="0"/>
          </a:p>
        </p:txBody>
      </p:sp>
      <p:pic>
        <p:nvPicPr>
          <p:cNvPr id="23" name="Image 0" descr="preencoded.png"/>
          <p:cNvPicPr>
            <a:picLocks noChangeAspect="1"/>
          </p:cNvPicPr>
          <p:nvPr/>
        </p:nvPicPr>
        <p:blipFill>
          <a:blip r:embed="rId3"/>
          <a:stretch>
            <a:fillRect/>
          </a:stretch>
        </p:blipFill>
        <p:spPr>
          <a:xfrm>
            <a:off x="599837" y="4059198"/>
            <a:ext cx="4762500" cy="425958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740569"/>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Project Objective</a:t>
            </a:r>
            <a:endParaRPr lang="en-US" sz="4450" dirty="0"/>
          </a:p>
        </p:txBody>
      </p:sp>
      <p:sp>
        <p:nvSpPr>
          <p:cNvPr id="3" name="Text 1"/>
          <p:cNvSpPr/>
          <p:nvPr/>
        </p:nvSpPr>
        <p:spPr>
          <a:xfrm>
            <a:off x="793790" y="1993583"/>
            <a:ext cx="7604284" cy="1088708"/>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4" pitchFamily="34" charset="0"/>
                <a:ea typeface="Source Serif 4" pitchFamily="34" charset="-122"/>
                <a:cs typeface="Source Serif 4" pitchFamily="34" charset="-120"/>
              </a:rPr>
              <a:t>Develop a comprehensive credit card weekly dashboard that provides </a:t>
            </a:r>
            <a:r>
              <a:rPr lang="en-US" sz="1750" b="1" dirty="0">
                <a:solidFill>
                  <a:srgbClr val="3E2513"/>
                </a:solidFill>
                <a:latin typeface="Source Serif 4" pitchFamily="34" charset="0"/>
                <a:ea typeface="Source Serif 4" pitchFamily="34" charset="-122"/>
                <a:cs typeface="Source Serif 4" pitchFamily="34" charset="-120"/>
              </a:rPr>
              <a:t>real-time insights</a:t>
            </a:r>
            <a:r>
              <a:rPr lang="en-US" sz="1750" dirty="0">
                <a:solidFill>
                  <a:srgbClr val="504C49"/>
                </a:solidFill>
                <a:latin typeface="Source Serif 4" pitchFamily="34" charset="0"/>
                <a:ea typeface="Source Serif 4" pitchFamily="34" charset="-122"/>
                <a:cs typeface="Source Serif 4" pitchFamily="34" charset="-120"/>
              </a:rPr>
              <a:t> into key performance metrics and trends, enabling stakeholders to monitor and analyze credit card operations effectively.</a:t>
            </a:r>
            <a:endParaRPr lang="en-US" sz="1750" dirty="0"/>
          </a:p>
        </p:txBody>
      </p:sp>
      <p:pic>
        <p:nvPicPr>
          <p:cNvPr id="4" name="Image 0" descr="preencoded.png"/>
          <p:cNvPicPr>
            <a:picLocks noChangeAspect="1"/>
          </p:cNvPicPr>
          <p:nvPr/>
        </p:nvPicPr>
        <p:blipFill>
          <a:blip r:embed="rId3"/>
          <a:stretch>
            <a:fillRect/>
          </a:stretch>
        </p:blipFill>
        <p:spPr>
          <a:xfrm>
            <a:off x="8959096" y="2044660"/>
            <a:ext cx="4099560" cy="51892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3427" y="592574"/>
            <a:ext cx="7637145" cy="1345406"/>
          </a:xfrm>
          <a:prstGeom prst="rect">
            <a:avLst/>
          </a:prstGeom>
          <a:noFill/>
          <a:ln/>
        </p:spPr>
        <p:txBody>
          <a:bodyPr wrap="square" lIns="0" tIns="0" rIns="0" bIns="0" rtlCol="0" anchor="t"/>
          <a:lstStyle/>
          <a:p>
            <a:pPr marL="0" indent="0" algn="l">
              <a:lnSpc>
                <a:spcPts val="5250"/>
              </a:lnSpc>
              <a:buNone/>
            </a:pPr>
            <a:r>
              <a:rPr lang="en-US" sz="4200" dirty="0">
                <a:solidFill>
                  <a:srgbClr val="201B18"/>
                </a:solidFill>
                <a:latin typeface="Platypi Medium" pitchFamily="34" charset="0"/>
                <a:ea typeface="Platypi Medium" pitchFamily="34" charset="-122"/>
                <a:cs typeface="Platypi Medium" pitchFamily="34" charset="-120"/>
              </a:rPr>
              <a:t>Import Data to SQL Database</a:t>
            </a:r>
            <a:endParaRPr lang="en-US" sz="4200" dirty="0"/>
          </a:p>
        </p:txBody>
      </p:sp>
      <p:pic>
        <p:nvPicPr>
          <p:cNvPr id="4" name="Image 1" descr="preencoded.png"/>
          <p:cNvPicPr>
            <a:picLocks noChangeAspect="1"/>
          </p:cNvPicPr>
          <p:nvPr/>
        </p:nvPicPr>
        <p:blipFill>
          <a:blip r:embed="rId4"/>
          <a:stretch>
            <a:fillRect/>
          </a:stretch>
        </p:blipFill>
        <p:spPr>
          <a:xfrm>
            <a:off x="753427" y="2260878"/>
            <a:ext cx="1076325" cy="1291590"/>
          </a:xfrm>
          <a:prstGeom prst="rect">
            <a:avLst/>
          </a:prstGeom>
        </p:spPr>
      </p:pic>
      <p:sp>
        <p:nvSpPr>
          <p:cNvPr id="5" name="Text 1"/>
          <p:cNvSpPr/>
          <p:nvPr/>
        </p:nvSpPr>
        <p:spPr>
          <a:xfrm>
            <a:off x="2045018" y="2476143"/>
            <a:ext cx="2690812" cy="336352"/>
          </a:xfrm>
          <a:prstGeom prst="rect">
            <a:avLst/>
          </a:prstGeom>
          <a:noFill/>
          <a:ln/>
        </p:spPr>
        <p:txBody>
          <a:bodyPr wrap="none" lIns="0" tIns="0" rIns="0" bIns="0" rtlCol="0" anchor="t"/>
          <a:lstStyle/>
          <a:p>
            <a:pPr marL="0" indent="0" algn="l">
              <a:lnSpc>
                <a:spcPts val="2600"/>
              </a:lnSpc>
              <a:buNone/>
            </a:pPr>
            <a:r>
              <a:rPr lang="en-US" sz="2100" dirty="0">
                <a:solidFill>
                  <a:srgbClr val="504C49"/>
                </a:solidFill>
                <a:latin typeface="Platypi Medium" pitchFamily="34" charset="0"/>
                <a:ea typeface="Platypi Medium" pitchFamily="34" charset="-122"/>
                <a:cs typeface="Platypi Medium" pitchFamily="34" charset="-120"/>
              </a:rPr>
              <a:t>Prepare CSV File</a:t>
            </a:r>
            <a:endParaRPr lang="en-US" sz="2100" dirty="0"/>
          </a:p>
        </p:txBody>
      </p:sp>
      <p:sp>
        <p:nvSpPr>
          <p:cNvPr id="6" name="Text 2"/>
          <p:cNvSpPr/>
          <p:nvPr/>
        </p:nvSpPr>
        <p:spPr>
          <a:xfrm>
            <a:off x="2045018" y="2941558"/>
            <a:ext cx="6345555" cy="344329"/>
          </a:xfrm>
          <a:prstGeom prst="rect">
            <a:avLst/>
          </a:prstGeom>
          <a:noFill/>
          <a:ln/>
        </p:spPr>
        <p:txBody>
          <a:bodyPr wrap="none" lIns="0" tIns="0" rIns="0" bIns="0" rtlCol="0" anchor="t"/>
          <a:lstStyle/>
          <a:p>
            <a:pPr marL="0" indent="0" algn="l">
              <a:lnSpc>
                <a:spcPts val="2700"/>
              </a:lnSpc>
              <a:buNone/>
            </a:pPr>
            <a:r>
              <a:rPr lang="en-US" sz="1650" dirty="0">
                <a:solidFill>
                  <a:srgbClr val="504C49"/>
                </a:solidFill>
                <a:latin typeface="Source Serif 4" pitchFamily="34" charset="0"/>
                <a:ea typeface="Source Serif 4" pitchFamily="34" charset="-122"/>
                <a:cs typeface="Source Serif 4" pitchFamily="34" charset="-120"/>
              </a:rPr>
              <a:t>Format and clean source data</a:t>
            </a:r>
            <a:endParaRPr lang="en-US" sz="1650" dirty="0"/>
          </a:p>
        </p:txBody>
      </p:sp>
      <p:pic>
        <p:nvPicPr>
          <p:cNvPr id="7" name="Image 2" descr="preencoded.png"/>
          <p:cNvPicPr>
            <a:picLocks noChangeAspect="1"/>
          </p:cNvPicPr>
          <p:nvPr/>
        </p:nvPicPr>
        <p:blipFill>
          <a:blip r:embed="rId5"/>
          <a:stretch>
            <a:fillRect/>
          </a:stretch>
        </p:blipFill>
        <p:spPr>
          <a:xfrm>
            <a:off x="753427" y="3552468"/>
            <a:ext cx="1076325" cy="1291590"/>
          </a:xfrm>
          <a:prstGeom prst="rect">
            <a:avLst/>
          </a:prstGeom>
        </p:spPr>
      </p:pic>
      <p:sp>
        <p:nvSpPr>
          <p:cNvPr id="8" name="Text 3"/>
          <p:cNvSpPr/>
          <p:nvPr/>
        </p:nvSpPr>
        <p:spPr>
          <a:xfrm>
            <a:off x="2045018" y="3767733"/>
            <a:ext cx="2690812" cy="336352"/>
          </a:xfrm>
          <a:prstGeom prst="rect">
            <a:avLst/>
          </a:prstGeom>
          <a:noFill/>
          <a:ln/>
        </p:spPr>
        <p:txBody>
          <a:bodyPr wrap="none" lIns="0" tIns="0" rIns="0" bIns="0" rtlCol="0" anchor="t"/>
          <a:lstStyle/>
          <a:p>
            <a:pPr marL="0" indent="0" algn="l">
              <a:lnSpc>
                <a:spcPts val="2600"/>
              </a:lnSpc>
              <a:buNone/>
            </a:pPr>
            <a:r>
              <a:rPr lang="en-US" sz="2100" dirty="0">
                <a:solidFill>
                  <a:srgbClr val="504C49"/>
                </a:solidFill>
                <a:latin typeface="Platypi Medium" pitchFamily="34" charset="0"/>
                <a:ea typeface="Platypi Medium" pitchFamily="34" charset="-122"/>
                <a:cs typeface="Platypi Medium" pitchFamily="34" charset="-120"/>
              </a:rPr>
              <a:t>Create SQL Tables</a:t>
            </a:r>
            <a:endParaRPr lang="en-US" sz="2100" dirty="0"/>
          </a:p>
        </p:txBody>
      </p:sp>
      <p:sp>
        <p:nvSpPr>
          <p:cNvPr id="9" name="Text 4"/>
          <p:cNvSpPr/>
          <p:nvPr/>
        </p:nvSpPr>
        <p:spPr>
          <a:xfrm>
            <a:off x="2045018" y="4233148"/>
            <a:ext cx="6345555" cy="344329"/>
          </a:xfrm>
          <a:prstGeom prst="rect">
            <a:avLst/>
          </a:prstGeom>
          <a:noFill/>
          <a:ln/>
        </p:spPr>
        <p:txBody>
          <a:bodyPr wrap="none" lIns="0" tIns="0" rIns="0" bIns="0" rtlCol="0" anchor="t"/>
          <a:lstStyle/>
          <a:p>
            <a:pPr marL="0" indent="0" algn="l">
              <a:lnSpc>
                <a:spcPts val="2700"/>
              </a:lnSpc>
              <a:buNone/>
            </a:pPr>
            <a:r>
              <a:rPr lang="en-US" sz="1650" dirty="0">
                <a:solidFill>
                  <a:srgbClr val="504C49"/>
                </a:solidFill>
                <a:latin typeface="Source Serif 4" pitchFamily="34" charset="0"/>
                <a:ea typeface="Source Serif 4" pitchFamily="34" charset="-122"/>
                <a:cs typeface="Source Serif 4" pitchFamily="34" charset="-120"/>
              </a:rPr>
              <a:t>Define database structure</a:t>
            </a:r>
            <a:endParaRPr lang="en-US" sz="1650" dirty="0"/>
          </a:p>
        </p:txBody>
      </p:sp>
      <p:pic>
        <p:nvPicPr>
          <p:cNvPr id="10" name="Image 3" descr="preencoded.png"/>
          <p:cNvPicPr>
            <a:picLocks noChangeAspect="1"/>
          </p:cNvPicPr>
          <p:nvPr/>
        </p:nvPicPr>
        <p:blipFill>
          <a:blip r:embed="rId6"/>
          <a:stretch>
            <a:fillRect/>
          </a:stretch>
        </p:blipFill>
        <p:spPr>
          <a:xfrm>
            <a:off x="753427" y="4844058"/>
            <a:ext cx="1076325" cy="1291590"/>
          </a:xfrm>
          <a:prstGeom prst="rect">
            <a:avLst/>
          </a:prstGeom>
        </p:spPr>
      </p:pic>
      <p:sp>
        <p:nvSpPr>
          <p:cNvPr id="11" name="Text 5"/>
          <p:cNvSpPr/>
          <p:nvPr/>
        </p:nvSpPr>
        <p:spPr>
          <a:xfrm>
            <a:off x="2045018" y="5059323"/>
            <a:ext cx="2690812" cy="336352"/>
          </a:xfrm>
          <a:prstGeom prst="rect">
            <a:avLst/>
          </a:prstGeom>
          <a:noFill/>
          <a:ln/>
        </p:spPr>
        <p:txBody>
          <a:bodyPr wrap="none" lIns="0" tIns="0" rIns="0" bIns="0" rtlCol="0" anchor="t"/>
          <a:lstStyle/>
          <a:p>
            <a:pPr marL="0" indent="0" algn="l">
              <a:lnSpc>
                <a:spcPts val="2600"/>
              </a:lnSpc>
              <a:buNone/>
            </a:pPr>
            <a:r>
              <a:rPr lang="en-US" sz="2100" dirty="0">
                <a:solidFill>
                  <a:srgbClr val="504C49"/>
                </a:solidFill>
                <a:latin typeface="Platypi Medium" pitchFamily="34" charset="0"/>
                <a:ea typeface="Platypi Medium" pitchFamily="34" charset="-122"/>
                <a:cs typeface="Platypi Medium" pitchFamily="34" charset="-120"/>
              </a:rPr>
              <a:t>Import Data</a:t>
            </a:r>
            <a:endParaRPr lang="en-US" sz="2100" dirty="0"/>
          </a:p>
        </p:txBody>
      </p:sp>
      <p:sp>
        <p:nvSpPr>
          <p:cNvPr id="12" name="Text 6"/>
          <p:cNvSpPr/>
          <p:nvPr/>
        </p:nvSpPr>
        <p:spPr>
          <a:xfrm>
            <a:off x="2045018" y="5524738"/>
            <a:ext cx="6345555" cy="344329"/>
          </a:xfrm>
          <a:prstGeom prst="rect">
            <a:avLst/>
          </a:prstGeom>
          <a:noFill/>
          <a:ln/>
        </p:spPr>
        <p:txBody>
          <a:bodyPr wrap="none" lIns="0" tIns="0" rIns="0" bIns="0" rtlCol="0" anchor="t"/>
          <a:lstStyle/>
          <a:p>
            <a:pPr marL="0" indent="0" algn="l">
              <a:lnSpc>
                <a:spcPts val="2700"/>
              </a:lnSpc>
              <a:buNone/>
            </a:pPr>
            <a:r>
              <a:rPr lang="en-US" sz="1650" dirty="0">
                <a:solidFill>
                  <a:srgbClr val="504C49"/>
                </a:solidFill>
                <a:latin typeface="Source Serif 4" pitchFamily="34" charset="0"/>
                <a:ea typeface="Source Serif 4" pitchFamily="34" charset="-122"/>
                <a:cs typeface="Source Serif 4" pitchFamily="34" charset="-120"/>
              </a:rPr>
              <a:t>Load CSV into SQL tables</a:t>
            </a:r>
            <a:endParaRPr lang="en-US" sz="1650" dirty="0"/>
          </a:p>
        </p:txBody>
      </p:sp>
      <p:sp>
        <p:nvSpPr>
          <p:cNvPr id="13" name="Shape 7"/>
          <p:cNvSpPr/>
          <p:nvPr/>
        </p:nvSpPr>
        <p:spPr>
          <a:xfrm>
            <a:off x="753427" y="6377821"/>
            <a:ext cx="7637145" cy="1259086"/>
          </a:xfrm>
          <a:prstGeom prst="roundRect">
            <a:avLst>
              <a:gd name="adj" fmla="val 2565"/>
            </a:avLst>
          </a:prstGeom>
          <a:solidFill>
            <a:srgbClr val="EDD5C4"/>
          </a:solidFill>
          <a:ln/>
        </p:spPr>
        <p:txBody>
          <a:bodyPr/>
          <a:lstStyle/>
          <a:p>
            <a:endParaRPr lang="en-US"/>
          </a:p>
        </p:txBody>
      </p:sp>
      <p:pic>
        <p:nvPicPr>
          <p:cNvPr id="14" name="Image 4" descr="preencoded.png"/>
          <p:cNvPicPr>
            <a:picLocks noChangeAspect="1"/>
          </p:cNvPicPr>
          <p:nvPr/>
        </p:nvPicPr>
        <p:blipFill>
          <a:blip r:embed="rId7"/>
          <a:stretch>
            <a:fillRect/>
          </a:stretch>
        </p:blipFill>
        <p:spPr>
          <a:xfrm>
            <a:off x="968693" y="6702385"/>
            <a:ext cx="269081" cy="215265"/>
          </a:xfrm>
          <a:prstGeom prst="rect">
            <a:avLst/>
          </a:prstGeom>
        </p:spPr>
      </p:pic>
      <p:sp>
        <p:nvSpPr>
          <p:cNvPr id="15" name="Text 8"/>
          <p:cNvSpPr/>
          <p:nvPr/>
        </p:nvSpPr>
        <p:spPr>
          <a:xfrm>
            <a:off x="1453039" y="6646902"/>
            <a:ext cx="6722269" cy="688658"/>
          </a:xfrm>
          <a:prstGeom prst="rect">
            <a:avLst/>
          </a:prstGeom>
          <a:noFill/>
          <a:ln/>
        </p:spPr>
        <p:txBody>
          <a:bodyPr wrap="square" lIns="0" tIns="0" rIns="0" bIns="0" rtlCol="0" anchor="t"/>
          <a:lstStyle/>
          <a:p>
            <a:pPr marL="0" indent="0" algn="l">
              <a:lnSpc>
                <a:spcPts val="2700"/>
              </a:lnSpc>
              <a:buNone/>
            </a:pPr>
            <a:r>
              <a:rPr lang="en-US" sz="1650" b="1" dirty="0">
                <a:solidFill>
                  <a:srgbClr val="000000"/>
                </a:solidFill>
                <a:latin typeface="Source Serif 4" pitchFamily="34" charset="0"/>
                <a:ea typeface="Source Serif 4" pitchFamily="34" charset="-122"/>
                <a:cs typeface="Source Serif 4" pitchFamily="34" charset="-120"/>
              </a:rPr>
              <a:t>Query Result:</a:t>
            </a:r>
            <a:r>
              <a:rPr lang="en-US" sz="1650" dirty="0">
                <a:solidFill>
                  <a:srgbClr val="000000"/>
                </a:solidFill>
                <a:latin typeface="Source Serif 4" pitchFamily="34" charset="0"/>
                <a:ea typeface="Source Serif 4" pitchFamily="34" charset="-122"/>
                <a:cs typeface="Source Serif 4" pitchFamily="34" charset="-120"/>
              </a:rPr>
              <a:t> Data imported successfully in 82 msec. Find all SQL queries and project data on GitHub.</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5203" y="906899"/>
            <a:ext cx="7793593" cy="1205627"/>
          </a:xfrm>
          <a:prstGeom prst="rect">
            <a:avLst/>
          </a:prstGeom>
          <a:noFill/>
          <a:ln/>
        </p:spPr>
        <p:txBody>
          <a:bodyPr wrap="square" lIns="0" tIns="0" rIns="0" bIns="0" rtlCol="0" anchor="t"/>
          <a:lstStyle/>
          <a:p>
            <a:pPr marL="0" indent="0" algn="l">
              <a:lnSpc>
                <a:spcPts val="4700"/>
              </a:lnSpc>
              <a:buNone/>
            </a:pPr>
            <a:r>
              <a:rPr lang="en-US" sz="3750" dirty="0">
                <a:solidFill>
                  <a:srgbClr val="201B18"/>
                </a:solidFill>
                <a:latin typeface="Platypi Medium" pitchFamily="34" charset="0"/>
                <a:ea typeface="Platypi Medium" pitchFamily="34" charset="-122"/>
                <a:cs typeface="Platypi Medium" pitchFamily="34" charset="-120"/>
              </a:rPr>
              <a:t>DAX Queries: Customer Segmentation</a:t>
            </a:r>
            <a:endParaRPr lang="en-US" sz="3750" dirty="0"/>
          </a:p>
        </p:txBody>
      </p:sp>
      <p:sp>
        <p:nvSpPr>
          <p:cNvPr id="4" name="Text 1"/>
          <p:cNvSpPr/>
          <p:nvPr/>
        </p:nvSpPr>
        <p:spPr>
          <a:xfrm>
            <a:off x="675203" y="2594729"/>
            <a:ext cx="2921198" cy="301466"/>
          </a:xfrm>
          <a:prstGeom prst="rect">
            <a:avLst/>
          </a:prstGeom>
          <a:noFill/>
          <a:ln/>
        </p:spPr>
        <p:txBody>
          <a:bodyPr wrap="none" lIns="0" tIns="0" rIns="0" bIns="0" rtlCol="0" anchor="t"/>
          <a:lstStyle/>
          <a:p>
            <a:pPr marL="0" indent="0" algn="l">
              <a:lnSpc>
                <a:spcPts val="2350"/>
              </a:lnSpc>
              <a:buNone/>
            </a:pPr>
            <a:r>
              <a:rPr lang="en-US" sz="1850" dirty="0">
                <a:solidFill>
                  <a:srgbClr val="201B18"/>
                </a:solidFill>
                <a:latin typeface="Platypi Medium" pitchFamily="34" charset="0"/>
                <a:ea typeface="Platypi Medium" pitchFamily="34" charset="-122"/>
                <a:cs typeface="Platypi Medium" pitchFamily="34" charset="-120"/>
              </a:rPr>
              <a:t>Age Group Classification</a:t>
            </a:r>
            <a:endParaRPr lang="en-US" sz="1850" dirty="0"/>
          </a:p>
        </p:txBody>
      </p:sp>
      <p:sp>
        <p:nvSpPr>
          <p:cNvPr id="5" name="Shape 2"/>
          <p:cNvSpPr/>
          <p:nvPr/>
        </p:nvSpPr>
        <p:spPr>
          <a:xfrm>
            <a:off x="675203" y="3113127"/>
            <a:ext cx="3661529" cy="3992642"/>
          </a:xfrm>
          <a:prstGeom prst="roundRect">
            <a:avLst>
              <a:gd name="adj" fmla="val 790"/>
            </a:avLst>
          </a:prstGeom>
          <a:solidFill>
            <a:srgbClr val="F2F2F2"/>
          </a:solidFill>
          <a:ln/>
        </p:spPr>
        <p:txBody>
          <a:bodyPr/>
          <a:lstStyle/>
          <a:p>
            <a:endParaRPr lang="en-US"/>
          </a:p>
        </p:txBody>
      </p:sp>
      <p:sp>
        <p:nvSpPr>
          <p:cNvPr id="6" name="Shape 3"/>
          <p:cNvSpPr/>
          <p:nvPr/>
        </p:nvSpPr>
        <p:spPr>
          <a:xfrm>
            <a:off x="665559" y="3113127"/>
            <a:ext cx="3680817" cy="3992642"/>
          </a:xfrm>
          <a:prstGeom prst="roundRect">
            <a:avLst>
              <a:gd name="adj" fmla="val 786"/>
            </a:avLst>
          </a:prstGeom>
          <a:solidFill>
            <a:srgbClr val="F2F2F2"/>
          </a:solidFill>
          <a:ln/>
        </p:spPr>
        <p:txBody>
          <a:bodyPr/>
          <a:lstStyle/>
          <a:p>
            <a:endParaRPr lang="en-US"/>
          </a:p>
        </p:txBody>
      </p:sp>
      <p:sp>
        <p:nvSpPr>
          <p:cNvPr id="7" name="Text 4"/>
          <p:cNvSpPr/>
          <p:nvPr/>
        </p:nvSpPr>
        <p:spPr>
          <a:xfrm>
            <a:off x="858441" y="3257788"/>
            <a:ext cx="3295055" cy="3703320"/>
          </a:xfrm>
          <a:prstGeom prst="rect">
            <a:avLst/>
          </a:prstGeom>
          <a:noFill/>
          <a:ln/>
        </p:spPr>
        <p:txBody>
          <a:bodyPr wrap="square" lIns="0" tIns="0" rIns="0" bIns="0" rtlCol="0" anchor="t"/>
          <a:lstStyle/>
          <a:p>
            <a:pPr marL="0" indent="0" algn="l">
              <a:lnSpc>
                <a:spcPts val="2400"/>
              </a:lnSpc>
              <a:buNone/>
            </a:pPr>
            <a:r>
              <a:rPr lang="en-US" sz="1500" dirty="0">
                <a:solidFill>
                  <a:srgbClr val="504C49"/>
                </a:solidFill>
                <a:highlight>
                  <a:srgbClr val="F2F2F2"/>
                </a:highlight>
                <a:latin typeface="Consolas" pitchFamily="34" charset="0"/>
                <a:ea typeface="Consolas" pitchFamily="34" charset="-122"/>
                <a:cs typeface="Consolas" pitchFamily="34" charset="-120"/>
              </a:rPr>
              <a:t>AgeGroup = SWITCH(  TRUE(),  [customer_age] &lt; 30, "20-30",  [customer_age] &gt;= 30 &amp;&amp;   [customer_age] &lt; 40, "30-40",  [customer_age] &gt;= 40 &amp;&amp;   [customer_age] &lt; 50, "40-50",  [customer_age] &gt;= 50 &amp;&amp;   [customer_age] &lt; 60, "50-60",  [customer_age] &gt;= 60, "60+",  "unknown")</a:t>
            </a:r>
            <a:endParaRPr lang="en-US" sz="1500" dirty="0"/>
          </a:p>
        </p:txBody>
      </p:sp>
      <p:sp>
        <p:nvSpPr>
          <p:cNvPr id="8" name="Text 5"/>
          <p:cNvSpPr/>
          <p:nvPr/>
        </p:nvSpPr>
        <p:spPr>
          <a:xfrm>
            <a:off x="4814888" y="2594729"/>
            <a:ext cx="3348752" cy="301466"/>
          </a:xfrm>
          <a:prstGeom prst="rect">
            <a:avLst/>
          </a:prstGeom>
          <a:noFill/>
          <a:ln/>
        </p:spPr>
        <p:txBody>
          <a:bodyPr wrap="none" lIns="0" tIns="0" rIns="0" bIns="0" rtlCol="0" anchor="t"/>
          <a:lstStyle/>
          <a:p>
            <a:pPr marL="0" indent="0" algn="l">
              <a:lnSpc>
                <a:spcPts val="2350"/>
              </a:lnSpc>
              <a:buNone/>
            </a:pPr>
            <a:r>
              <a:rPr lang="en-US" sz="1850" dirty="0">
                <a:solidFill>
                  <a:srgbClr val="201B18"/>
                </a:solidFill>
                <a:latin typeface="Platypi Medium" pitchFamily="34" charset="0"/>
                <a:ea typeface="Platypi Medium" pitchFamily="34" charset="-122"/>
                <a:cs typeface="Platypi Medium" pitchFamily="34" charset="-120"/>
              </a:rPr>
              <a:t>Income Group Classification</a:t>
            </a:r>
            <a:endParaRPr lang="en-US" sz="1850" dirty="0"/>
          </a:p>
        </p:txBody>
      </p:sp>
      <p:sp>
        <p:nvSpPr>
          <p:cNvPr id="9" name="Shape 6"/>
          <p:cNvSpPr/>
          <p:nvPr/>
        </p:nvSpPr>
        <p:spPr>
          <a:xfrm>
            <a:off x="4814888" y="3113127"/>
            <a:ext cx="3661529" cy="2758202"/>
          </a:xfrm>
          <a:prstGeom prst="roundRect">
            <a:avLst>
              <a:gd name="adj" fmla="val 1049"/>
            </a:avLst>
          </a:prstGeom>
          <a:solidFill>
            <a:srgbClr val="F2F2F2"/>
          </a:solidFill>
          <a:ln/>
        </p:spPr>
        <p:txBody>
          <a:bodyPr/>
          <a:lstStyle/>
          <a:p>
            <a:endParaRPr lang="en-US"/>
          </a:p>
        </p:txBody>
      </p:sp>
      <p:sp>
        <p:nvSpPr>
          <p:cNvPr id="10" name="Shape 7"/>
          <p:cNvSpPr/>
          <p:nvPr/>
        </p:nvSpPr>
        <p:spPr>
          <a:xfrm>
            <a:off x="4805243" y="3113127"/>
            <a:ext cx="3680817" cy="2758202"/>
          </a:xfrm>
          <a:prstGeom prst="roundRect">
            <a:avLst>
              <a:gd name="adj" fmla="val 1049"/>
            </a:avLst>
          </a:prstGeom>
          <a:solidFill>
            <a:srgbClr val="F2F2F2"/>
          </a:solidFill>
          <a:ln/>
        </p:spPr>
        <p:txBody>
          <a:bodyPr/>
          <a:lstStyle/>
          <a:p>
            <a:endParaRPr lang="en-US"/>
          </a:p>
        </p:txBody>
      </p:sp>
      <p:sp>
        <p:nvSpPr>
          <p:cNvPr id="11" name="Text 8"/>
          <p:cNvSpPr/>
          <p:nvPr/>
        </p:nvSpPr>
        <p:spPr>
          <a:xfrm>
            <a:off x="4998125" y="3257788"/>
            <a:ext cx="3295055" cy="2468880"/>
          </a:xfrm>
          <a:prstGeom prst="rect">
            <a:avLst/>
          </a:prstGeom>
          <a:noFill/>
          <a:ln/>
        </p:spPr>
        <p:txBody>
          <a:bodyPr wrap="square" lIns="0" tIns="0" rIns="0" bIns="0" rtlCol="0" anchor="t"/>
          <a:lstStyle/>
          <a:p>
            <a:pPr marL="0" indent="0" algn="l">
              <a:lnSpc>
                <a:spcPts val="2400"/>
              </a:lnSpc>
              <a:buNone/>
            </a:pPr>
            <a:r>
              <a:rPr lang="en-US" sz="1500" dirty="0">
                <a:solidFill>
                  <a:srgbClr val="504C49"/>
                </a:solidFill>
                <a:highlight>
                  <a:srgbClr val="F2F2F2"/>
                </a:highlight>
                <a:latin typeface="Consolas" pitchFamily="34" charset="0"/>
                <a:ea typeface="Consolas" pitchFamily="34" charset="-122"/>
                <a:cs typeface="Consolas" pitchFamily="34" charset="-120"/>
              </a:rPr>
              <a:t>IncomeGroup = SWITCH( TRUE(), [income] &lt; 35000, "Low", [income] &gt;= 35000 &amp;&amp;  [income] &lt; 70000, "Med", [income] &gt;= 70000, "High", "unknown")</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963579"/>
          </a:xfrm>
          <a:prstGeom prst="rect">
            <a:avLst/>
          </a:prstGeom>
        </p:spPr>
      </p:pic>
      <p:sp>
        <p:nvSpPr>
          <p:cNvPr id="3" name="Text 0"/>
          <p:cNvSpPr/>
          <p:nvPr/>
        </p:nvSpPr>
        <p:spPr>
          <a:xfrm>
            <a:off x="549712" y="2397562"/>
            <a:ext cx="6765250" cy="490895"/>
          </a:xfrm>
          <a:prstGeom prst="rect">
            <a:avLst/>
          </a:prstGeom>
          <a:noFill/>
          <a:ln/>
        </p:spPr>
        <p:txBody>
          <a:bodyPr wrap="none" lIns="0" tIns="0" rIns="0" bIns="0" rtlCol="0" anchor="t"/>
          <a:lstStyle/>
          <a:p>
            <a:pPr marL="0" indent="0" algn="l">
              <a:lnSpc>
                <a:spcPts val="3850"/>
              </a:lnSpc>
              <a:buNone/>
            </a:pPr>
            <a:r>
              <a:rPr lang="en-US" sz="3050" dirty="0">
                <a:solidFill>
                  <a:srgbClr val="201B18"/>
                </a:solidFill>
                <a:latin typeface="Platypi Medium" pitchFamily="34" charset="0"/>
                <a:ea typeface="Platypi Medium" pitchFamily="34" charset="-122"/>
                <a:cs typeface="Platypi Medium" pitchFamily="34" charset="-120"/>
              </a:rPr>
              <a:t>DAX Queries: Revenue Calculations</a:t>
            </a:r>
            <a:endParaRPr lang="en-US" sz="3050" dirty="0"/>
          </a:p>
        </p:txBody>
      </p:sp>
      <p:sp>
        <p:nvSpPr>
          <p:cNvPr id="4" name="Text 1"/>
          <p:cNvSpPr/>
          <p:nvPr/>
        </p:nvSpPr>
        <p:spPr>
          <a:xfrm>
            <a:off x="549712" y="3281124"/>
            <a:ext cx="1963579" cy="245388"/>
          </a:xfrm>
          <a:prstGeom prst="rect">
            <a:avLst/>
          </a:prstGeom>
          <a:noFill/>
          <a:ln/>
        </p:spPr>
        <p:txBody>
          <a:bodyPr wrap="none" lIns="0" tIns="0" rIns="0" bIns="0" rtlCol="0" anchor="t"/>
          <a:lstStyle/>
          <a:p>
            <a:pPr marL="0" indent="0" algn="l">
              <a:lnSpc>
                <a:spcPts val="1900"/>
              </a:lnSpc>
              <a:buNone/>
            </a:pPr>
            <a:r>
              <a:rPr lang="en-US" sz="1500" dirty="0">
                <a:solidFill>
                  <a:srgbClr val="201B18"/>
                </a:solidFill>
                <a:latin typeface="Platypi Medium" pitchFamily="34" charset="0"/>
                <a:ea typeface="Platypi Medium" pitchFamily="34" charset="-122"/>
                <a:cs typeface="Platypi Medium" pitchFamily="34" charset="-120"/>
              </a:rPr>
              <a:t>Week Number</a:t>
            </a:r>
            <a:endParaRPr lang="en-US" sz="1500" dirty="0"/>
          </a:p>
        </p:txBody>
      </p:sp>
      <p:sp>
        <p:nvSpPr>
          <p:cNvPr id="5" name="Shape 2"/>
          <p:cNvSpPr/>
          <p:nvPr/>
        </p:nvSpPr>
        <p:spPr>
          <a:xfrm>
            <a:off x="549712" y="3703201"/>
            <a:ext cx="6573917" cy="989171"/>
          </a:xfrm>
          <a:prstGeom prst="roundRect">
            <a:avLst>
              <a:gd name="adj" fmla="val 2382"/>
            </a:avLst>
          </a:prstGeom>
          <a:solidFill>
            <a:srgbClr val="F2F2F2"/>
          </a:solidFill>
          <a:ln/>
        </p:spPr>
        <p:txBody>
          <a:bodyPr/>
          <a:lstStyle/>
          <a:p>
            <a:endParaRPr lang="en-US"/>
          </a:p>
        </p:txBody>
      </p:sp>
      <p:sp>
        <p:nvSpPr>
          <p:cNvPr id="6" name="Shape 3"/>
          <p:cNvSpPr/>
          <p:nvPr/>
        </p:nvSpPr>
        <p:spPr>
          <a:xfrm>
            <a:off x="541973" y="3703201"/>
            <a:ext cx="6589395" cy="989171"/>
          </a:xfrm>
          <a:prstGeom prst="roundRect">
            <a:avLst>
              <a:gd name="adj" fmla="val 2382"/>
            </a:avLst>
          </a:prstGeom>
          <a:solidFill>
            <a:srgbClr val="F2F2F2"/>
          </a:solidFill>
          <a:ln/>
        </p:spPr>
        <p:txBody>
          <a:bodyPr/>
          <a:lstStyle/>
          <a:p>
            <a:endParaRPr lang="en-US"/>
          </a:p>
        </p:txBody>
      </p:sp>
      <p:sp>
        <p:nvSpPr>
          <p:cNvPr id="7" name="Text 4"/>
          <p:cNvSpPr/>
          <p:nvPr/>
        </p:nvSpPr>
        <p:spPr>
          <a:xfrm>
            <a:off x="699016" y="3820954"/>
            <a:ext cx="6275308" cy="753666"/>
          </a:xfrm>
          <a:prstGeom prst="rect">
            <a:avLst/>
          </a:prstGeom>
          <a:noFill/>
          <a:ln/>
        </p:spPr>
        <p:txBody>
          <a:bodyPr wrap="square" lIns="0" tIns="0" rIns="0" bIns="0" rtlCol="0" anchor="t"/>
          <a:lstStyle/>
          <a:p>
            <a:pPr marL="0" indent="0" algn="l">
              <a:lnSpc>
                <a:spcPts val="1950"/>
              </a:lnSpc>
              <a:buNone/>
            </a:pPr>
            <a:r>
              <a:rPr lang="en-US" sz="1200" dirty="0">
                <a:solidFill>
                  <a:srgbClr val="504C49"/>
                </a:solidFill>
                <a:highlight>
                  <a:srgbClr val="F2F2F2"/>
                </a:highlight>
                <a:latin typeface="Consolas" pitchFamily="34" charset="0"/>
                <a:ea typeface="Consolas" pitchFamily="34" charset="-122"/>
                <a:cs typeface="Consolas" pitchFamily="34" charset="-120"/>
              </a:rPr>
              <a:t>week_num2 = WEEKNUM(  [week_start_date])</a:t>
            </a:r>
            <a:endParaRPr lang="en-US" sz="1200" dirty="0"/>
          </a:p>
        </p:txBody>
      </p:sp>
      <p:sp>
        <p:nvSpPr>
          <p:cNvPr id="8" name="Text 5"/>
          <p:cNvSpPr/>
          <p:nvPr/>
        </p:nvSpPr>
        <p:spPr>
          <a:xfrm>
            <a:off x="7514392" y="3281124"/>
            <a:ext cx="1963579" cy="245388"/>
          </a:xfrm>
          <a:prstGeom prst="rect">
            <a:avLst/>
          </a:prstGeom>
          <a:noFill/>
          <a:ln/>
        </p:spPr>
        <p:txBody>
          <a:bodyPr wrap="none" lIns="0" tIns="0" rIns="0" bIns="0" rtlCol="0" anchor="t"/>
          <a:lstStyle/>
          <a:p>
            <a:pPr marL="0" indent="0" algn="l">
              <a:lnSpc>
                <a:spcPts val="1900"/>
              </a:lnSpc>
              <a:buNone/>
            </a:pPr>
            <a:r>
              <a:rPr lang="en-US" sz="1500" dirty="0">
                <a:solidFill>
                  <a:srgbClr val="201B18"/>
                </a:solidFill>
                <a:latin typeface="Platypi Medium" pitchFamily="34" charset="0"/>
                <a:ea typeface="Platypi Medium" pitchFamily="34" charset="-122"/>
                <a:cs typeface="Platypi Medium" pitchFamily="34" charset="-120"/>
              </a:rPr>
              <a:t>Total Revenue</a:t>
            </a:r>
            <a:endParaRPr lang="en-US" sz="1500" dirty="0"/>
          </a:p>
        </p:txBody>
      </p:sp>
      <p:sp>
        <p:nvSpPr>
          <p:cNvPr id="9" name="Shape 6"/>
          <p:cNvSpPr/>
          <p:nvPr/>
        </p:nvSpPr>
        <p:spPr>
          <a:xfrm>
            <a:off x="7514392" y="3703201"/>
            <a:ext cx="6573917" cy="989171"/>
          </a:xfrm>
          <a:prstGeom prst="roundRect">
            <a:avLst>
              <a:gd name="adj" fmla="val 2382"/>
            </a:avLst>
          </a:prstGeom>
          <a:solidFill>
            <a:srgbClr val="F2F2F2"/>
          </a:solidFill>
          <a:ln/>
        </p:spPr>
        <p:txBody>
          <a:bodyPr/>
          <a:lstStyle/>
          <a:p>
            <a:endParaRPr lang="en-US"/>
          </a:p>
        </p:txBody>
      </p:sp>
      <p:sp>
        <p:nvSpPr>
          <p:cNvPr id="10" name="Shape 7"/>
          <p:cNvSpPr/>
          <p:nvPr/>
        </p:nvSpPr>
        <p:spPr>
          <a:xfrm>
            <a:off x="7506653" y="3703201"/>
            <a:ext cx="6589395" cy="989171"/>
          </a:xfrm>
          <a:prstGeom prst="roundRect">
            <a:avLst>
              <a:gd name="adj" fmla="val 2382"/>
            </a:avLst>
          </a:prstGeom>
          <a:solidFill>
            <a:srgbClr val="F2F2F2"/>
          </a:solidFill>
          <a:ln/>
        </p:spPr>
        <p:txBody>
          <a:bodyPr/>
          <a:lstStyle/>
          <a:p>
            <a:endParaRPr lang="en-US"/>
          </a:p>
        </p:txBody>
      </p:sp>
      <p:sp>
        <p:nvSpPr>
          <p:cNvPr id="11" name="Text 8"/>
          <p:cNvSpPr/>
          <p:nvPr/>
        </p:nvSpPr>
        <p:spPr>
          <a:xfrm>
            <a:off x="7663696" y="3820954"/>
            <a:ext cx="6275308" cy="753666"/>
          </a:xfrm>
          <a:prstGeom prst="rect">
            <a:avLst/>
          </a:prstGeom>
          <a:noFill/>
          <a:ln/>
        </p:spPr>
        <p:txBody>
          <a:bodyPr wrap="square" lIns="0" tIns="0" rIns="0" bIns="0" rtlCol="0" anchor="t"/>
          <a:lstStyle/>
          <a:p>
            <a:pPr marL="0" indent="0" algn="l">
              <a:lnSpc>
                <a:spcPts val="1950"/>
              </a:lnSpc>
              <a:buNone/>
            </a:pPr>
            <a:r>
              <a:rPr lang="en-US" sz="1200" dirty="0">
                <a:solidFill>
                  <a:srgbClr val="504C49"/>
                </a:solidFill>
                <a:highlight>
                  <a:srgbClr val="F2F2F2"/>
                </a:highlight>
                <a:latin typeface="Consolas" pitchFamily="34" charset="0"/>
                <a:ea typeface="Consolas" pitchFamily="34" charset="-122"/>
                <a:cs typeface="Consolas" pitchFamily="34" charset="-120"/>
              </a:rPr>
              <a:t>Revenue = [annual_fees] +   [total_trans_amt] +   [interest_earned]</a:t>
            </a:r>
            <a:endParaRPr lang="en-US" sz="1200" dirty="0"/>
          </a:p>
        </p:txBody>
      </p:sp>
      <p:sp>
        <p:nvSpPr>
          <p:cNvPr id="12" name="Text 9"/>
          <p:cNvSpPr/>
          <p:nvPr/>
        </p:nvSpPr>
        <p:spPr>
          <a:xfrm>
            <a:off x="549712" y="5202793"/>
            <a:ext cx="2187178" cy="245388"/>
          </a:xfrm>
          <a:prstGeom prst="rect">
            <a:avLst/>
          </a:prstGeom>
          <a:noFill/>
          <a:ln/>
        </p:spPr>
        <p:txBody>
          <a:bodyPr wrap="none" lIns="0" tIns="0" rIns="0" bIns="0" rtlCol="0" anchor="t"/>
          <a:lstStyle/>
          <a:p>
            <a:pPr marL="0" indent="0" algn="l">
              <a:lnSpc>
                <a:spcPts val="1900"/>
              </a:lnSpc>
              <a:buNone/>
            </a:pPr>
            <a:r>
              <a:rPr lang="en-US" sz="1500" dirty="0">
                <a:solidFill>
                  <a:srgbClr val="201B18"/>
                </a:solidFill>
                <a:latin typeface="Platypi Medium" pitchFamily="34" charset="0"/>
                <a:ea typeface="Platypi Medium" pitchFamily="34" charset="-122"/>
                <a:cs typeface="Platypi Medium" pitchFamily="34" charset="-120"/>
              </a:rPr>
              <a:t>Current Week Revenue</a:t>
            </a:r>
            <a:endParaRPr lang="en-US" sz="1500" dirty="0"/>
          </a:p>
        </p:txBody>
      </p:sp>
      <p:sp>
        <p:nvSpPr>
          <p:cNvPr id="13" name="Shape 10"/>
          <p:cNvSpPr/>
          <p:nvPr/>
        </p:nvSpPr>
        <p:spPr>
          <a:xfrm>
            <a:off x="549712" y="5624870"/>
            <a:ext cx="6573917" cy="1994059"/>
          </a:xfrm>
          <a:prstGeom prst="roundRect">
            <a:avLst>
              <a:gd name="adj" fmla="val 1182"/>
            </a:avLst>
          </a:prstGeom>
          <a:solidFill>
            <a:srgbClr val="F2F2F2"/>
          </a:solidFill>
          <a:ln/>
        </p:spPr>
        <p:txBody>
          <a:bodyPr/>
          <a:lstStyle/>
          <a:p>
            <a:endParaRPr lang="en-US"/>
          </a:p>
        </p:txBody>
      </p:sp>
      <p:sp>
        <p:nvSpPr>
          <p:cNvPr id="14" name="Shape 11"/>
          <p:cNvSpPr/>
          <p:nvPr/>
        </p:nvSpPr>
        <p:spPr>
          <a:xfrm>
            <a:off x="541973" y="5624870"/>
            <a:ext cx="6589395" cy="1994059"/>
          </a:xfrm>
          <a:prstGeom prst="roundRect">
            <a:avLst>
              <a:gd name="adj" fmla="val 1182"/>
            </a:avLst>
          </a:prstGeom>
          <a:solidFill>
            <a:srgbClr val="F2F2F2"/>
          </a:solidFill>
          <a:ln/>
        </p:spPr>
        <p:txBody>
          <a:bodyPr/>
          <a:lstStyle/>
          <a:p>
            <a:endParaRPr lang="en-US"/>
          </a:p>
        </p:txBody>
      </p:sp>
      <p:sp>
        <p:nvSpPr>
          <p:cNvPr id="15" name="Text 12"/>
          <p:cNvSpPr/>
          <p:nvPr/>
        </p:nvSpPr>
        <p:spPr>
          <a:xfrm>
            <a:off x="699016" y="5742623"/>
            <a:ext cx="6275308" cy="1758553"/>
          </a:xfrm>
          <a:prstGeom prst="rect">
            <a:avLst/>
          </a:prstGeom>
          <a:noFill/>
          <a:ln/>
        </p:spPr>
        <p:txBody>
          <a:bodyPr wrap="square" lIns="0" tIns="0" rIns="0" bIns="0" rtlCol="0" anchor="t"/>
          <a:lstStyle/>
          <a:p>
            <a:pPr marL="0" indent="0" algn="l">
              <a:lnSpc>
                <a:spcPts val="1950"/>
              </a:lnSpc>
              <a:buNone/>
            </a:pPr>
            <a:r>
              <a:rPr lang="en-US" sz="1200" dirty="0">
                <a:solidFill>
                  <a:srgbClr val="504C49"/>
                </a:solidFill>
                <a:highlight>
                  <a:srgbClr val="F2F2F2"/>
                </a:highlight>
                <a:latin typeface="Consolas" pitchFamily="34" charset="0"/>
                <a:ea typeface="Consolas" pitchFamily="34" charset="-122"/>
                <a:cs typeface="Consolas" pitchFamily="34" charset="-120"/>
              </a:rPr>
              <a:t>Current_week_Revenue =   CALCULATE(    SUM([Revenue]),    FILTER(ALL(cc_detail),    [week_num2] = MAX(      [week_num2])))</a:t>
            </a:r>
            <a:endParaRPr lang="en-US" sz="1200" dirty="0"/>
          </a:p>
        </p:txBody>
      </p:sp>
      <p:sp>
        <p:nvSpPr>
          <p:cNvPr id="16" name="Text 13"/>
          <p:cNvSpPr/>
          <p:nvPr/>
        </p:nvSpPr>
        <p:spPr>
          <a:xfrm>
            <a:off x="7514392" y="5202793"/>
            <a:ext cx="2268855" cy="245388"/>
          </a:xfrm>
          <a:prstGeom prst="rect">
            <a:avLst/>
          </a:prstGeom>
          <a:noFill/>
          <a:ln/>
        </p:spPr>
        <p:txBody>
          <a:bodyPr wrap="none" lIns="0" tIns="0" rIns="0" bIns="0" rtlCol="0" anchor="t"/>
          <a:lstStyle/>
          <a:p>
            <a:pPr marL="0" indent="0" algn="l">
              <a:lnSpc>
                <a:spcPts val="1900"/>
              </a:lnSpc>
              <a:buNone/>
            </a:pPr>
            <a:r>
              <a:rPr lang="en-US" sz="1500" dirty="0">
                <a:solidFill>
                  <a:srgbClr val="201B18"/>
                </a:solidFill>
                <a:latin typeface="Platypi Medium" pitchFamily="34" charset="0"/>
                <a:ea typeface="Platypi Medium" pitchFamily="34" charset="-122"/>
                <a:cs typeface="Platypi Medium" pitchFamily="34" charset="-120"/>
              </a:rPr>
              <a:t>Previous Week Revenue</a:t>
            </a:r>
            <a:endParaRPr lang="en-US" sz="1500" dirty="0"/>
          </a:p>
        </p:txBody>
      </p:sp>
      <p:sp>
        <p:nvSpPr>
          <p:cNvPr id="17" name="Shape 14"/>
          <p:cNvSpPr/>
          <p:nvPr/>
        </p:nvSpPr>
        <p:spPr>
          <a:xfrm>
            <a:off x="7514392" y="5624870"/>
            <a:ext cx="6573917" cy="1994059"/>
          </a:xfrm>
          <a:prstGeom prst="roundRect">
            <a:avLst>
              <a:gd name="adj" fmla="val 1182"/>
            </a:avLst>
          </a:prstGeom>
          <a:solidFill>
            <a:srgbClr val="F2F2F2"/>
          </a:solidFill>
          <a:ln/>
        </p:spPr>
        <p:txBody>
          <a:bodyPr/>
          <a:lstStyle/>
          <a:p>
            <a:endParaRPr lang="en-US"/>
          </a:p>
        </p:txBody>
      </p:sp>
      <p:sp>
        <p:nvSpPr>
          <p:cNvPr id="18" name="Shape 15"/>
          <p:cNvSpPr/>
          <p:nvPr/>
        </p:nvSpPr>
        <p:spPr>
          <a:xfrm>
            <a:off x="7506653" y="5624870"/>
            <a:ext cx="6589395" cy="1994059"/>
          </a:xfrm>
          <a:prstGeom prst="roundRect">
            <a:avLst>
              <a:gd name="adj" fmla="val 1182"/>
            </a:avLst>
          </a:prstGeom>
          <a:solidFill>
            <a:srgbClr val="F2F2F2"/>
          </a:solidFill>
          <a:ln/>
        </p:spPr>
        <p:txBody>
          <a:bodyPr/>
          <a:lstStyle/>
          <a:p>
            <a:endParaRPr lang="en-US"/>
          </a:p>
        </p:txBody>
      </p:sp>
      <p:sp>
        <p:nvSpPr>
          <p:cNvPr id="19" name="Text 16"/>
          <p:cNvSpPr/>
          <p:nvPr/>
        </p:nvSpPr>
        <p:spPr>
          <a:xfrm>
            <a:off x="7663696" y="5742623"/>
            <a:ext cx="6275308" cy="1758553"/>
          </a:xfrm>
          <a:prstGeom prst="rect">
            <a:avLst/>
          </a:prstGeom>
          <a:noFill/>
          <a:ln/>
        </p:spPr>
        <p:txBody>
          <a:bodyPr wrap="square" lIns="0" tIns="0" rIns="0" bIns="0" rtlCol="0" anchor="t"/>
          <a:lstStyle/>
          <a:p>
            <a:pPr marL="0" indent="0" algn="l">
              <a:lnSpc>
                <a:spcPts val="1950"/>
              </a:lnSpc>
              <a:buNone/>
            </a:pPr>
            <a:r>
              <a:rPr lang="en-US" sz="1200" dirty="0">
                <a:solidFill>
                  <a:srgbClr val="504C49"/>
                </a:solidFill>
                <a:highlight>
                  <a:srgbClr val="F2F2F2"/>
                </a:highlight>
                <a:latin typeface="Consolas" pitchFamily="34" charset="0"/>
                <a:ea typeface="Consolas" pitchFamily="34" charset="-122"/>
                <a:cs typeface="Consolas" pitchFamily="34" charset="-120"/>
              </a:rPr>
              <a:t>Previous_week_Revenue =  CALCULATE( SUM([Revenue]), FILTER(ALL(cc_detail), [week_num2] = MAX( [week_num2])-1))</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96992" y="547568"/>
            <a:ext cx="7885152" cy="622340"/>
          </a:xfrm>
          <a:prstGeom prst="rect">
            <a:avLst/>
          </a:prstGeom>
          <a:noFill/>
          <a:ln/>
        </p:spPr>
        <p:txBody>
          <a:bodyPr wrap="none" lIns="0" tIns="0" rIns="0" bIns="0" rtlCol="0" anchor="t"/>
          <a:lstStyle/>
          <a:p>
            <a:pPr marL="0" indent="0" algn="l">
              <a:lnSpc>
                <a:spcPts val="4900"/>
              </a:lnSpc>
              <a:buNone/>
            </a:pPr>
            <a:r>
              <a:rPr lang="en-US" sz="3900" dirty="0">
                <a:solidFill>
                  <a:srgbClr val="201B18"/>
                </a:solidFill>
                <a:latin typeface="Platypi Medium" pitchFamily="34" charset="0"/>
                <a:ea typeface="Platypi Medium" pitchFamily="34" charset="-122"/>
                <a:cs typeface="Platypi Medium" pitchFamily="34" charset="-120"/>
              </a:rPr>
              <a:t>Key Insights: Week 53 (Dec 31st)</a:t>
            </a:r>
            <a:endParaRPr lang="en-US" sz="3900" dirty="0"/>
          </a:p>
        </p:txBody>
      </p:sp>
      <p:sp>
        <p:nvSpPr>
          <p:cNvPr id="3" name="Text 1"/>
          <p:cNvSpPr/>
          <p:nvPr/>
        </p:nvSpPr>
        <p:spPr>
          <a:xfrm>
            <a:off x="696992" y="1667708"/>
            <a:ext cx="3824049" cy="373380"/>
          </a:xfrm>
          <a:prstGeom prst="rect">
            <a:avLst/>
          </a:prstGeom>
          <a:noFill/>
          <a:ln/>
        </p:spPr>
        <p:txBody>
          <a:bodyPr wrap="none" lIns="0" tIns="0" rIns="0" bIns="0" rtlCol="0" anchor="t"/>
          <a:lstStyle/>
          <a:p>
            <a:pPr marL="0" indent="0" algn="l">
              <a:lnSpc>
                <a:spcPts val="2900"/>
              </a:lnSpc>
              <a:buNone/>
            </a:pPr>
            <a:r>
              <a:rPr lang="en-US" sz="2350" dirty="0">
                <a:solidFill>
                  <a:srgbClr val="201B18"/>
                </a:solidFill>
                <a:latin typeface="Platypi Medium" pitchFamily="34" charset="0"/>
                <a:ea typeface="Platypi Medium" pitchFamily="34" charset="-122"/>
                <a:cs typeface="Platypi Medium" pitchFamily="34" charset="-120"/>
              </a:rPr>
              <a:t>Week-over-Week Changes</a:t>
            </a:r>
            <a:endParaRPr lang="en-US" sz="2350" dirty="0"/>
          </a:p>
        </p:txBody>
      </p:sp>
      <p:sp>
        <p:nvSpPr>
          <p:cNvPr id="4" name="Text 2"/>
          <p:cNvSpPr/>
          <p:nvPr/>
        </p:nvSpPr>
        <p:spPr>
          <a:xfrm>
            <a:off x="696992" y="2364581"/>
            <a:ext cx="3063240" cy="657106"/>
          </a:xfrm>
          <a:prstGeom prst="rect">
            <a:avLst/>
          </a:prstGeom>
          <a:noFill/>
          <a:ln/>
        </p:spPr>
        <p:txBody>
          <a:bodyPr wrap="none" lIns="0" tIns="0" rIns="0" bIns="0" rtlCol="0" anchor="t"/>
          <a:lstStyle/>
          <a:p>
            <a:pPr marL="0" indent="0" algn="ctr">
              <a:lnSpc>
                <a:spcPts val="5150"/>
              </a:lnSpc>
              <a:buNone/>
            </a:pPr>
            <a:r>
              <a:rPr lang="en-US" sz="5150" dirty="0">
                <a:solidFill>
                  <a:srgbClr val="504C49"/>
                </a:solidFill>
                <a:latin typeface="Platypi Medium" pitchFamily="34" charset="0"/>
                <a:ea typeface="Platypi Medium" pitchFamily="34" charset="-122"/>
                <a:cs typeface="Platypi Medium" pitchFamily="34" charset="-120"/>
              </a:rPr>
              <a:t>28.8%</a:t>
            </a:r>
            <a:endParaRPr lang="en-US" sz="5150" dirty="0"/>
          </a:p>
        </p:txBody>
      </p:sp>
      <p:sp>
        <p:nvSpPr>
          <p:cNvPr id="5" name="Text 3"/>
          <p:cNvSpPr/>
          <p:nvPr/>
        </p:nvSpPr>
        <p:spPr>
          <a:xfrm>
            <a:off x="983933" y="3270528"/>
            <a:ext cx="2489359" cy="311110"/>
          </a:xfrm>
          <a:prstGeom prst="rect">
            <a:avLst/>
          </a:prstGeom>
          <a:noFill/>
          <a:ln/>
        </p:spPr>
        <p:txBody>
          <a:bodyPr wrap="none" lIns="0" tIns="0" rIns="0" bIns="0" rtlCol="0" anchor="t"/>
          <a:lstStyle/>
          <a:p>
            <a:pPr marL="0" indent="0" algn="ctr">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Revenue Growth</a:t>
            </a:r>
            <a:endParaRPr lang="en-US" sz="1950" dirty="0"/>
          </a:p>
        </p:txBody>
      </p:sp>
      <p:sp>
        <p:nvSpPr>
          <p:cNvPr id="6" name="Text 4"/>
          <p:cNvSpPr/>
          <p:nvPr/>
        </p:nvSpPr>
        <p:spPr>
          <a:xfrm>
            <a:off x="4009073" y="2364581"/>
            <a:ext cx="3063240" cy="657106"/>
          </a:xfrm>
          <a:prstGeom prst="rect">
            <a:avLst/>
          </a:prstGeom>
          <a:noFill/>
          <a:ln/>
        </p:spPr>
        <p:txBody>
          <a:bodyPr wrap="none" lIns="0" tIns="0" rIns="0" bIns="0" rtlCol="0" anchor="t"/>
          <a:lstStyle/>
          <a:p>
            <a:pPr marL="0" indent="0" algn="ctr">
              <a:lnSpc>
                <a:spcPts val="5150"/>
              </a:lnSpc>
              <a:buNone/>
            </a:pPr>
            <a:r>
              <a:rPr lang="en-US" sz="5150" dirty="0">
                <a:solidFill>
                  <a:srgbClr val="504C49"/>
                </a:solidFill>
                <a:latin typeface="Platypi Medium" pitchFamily="34" charset="0"/>
                <a:ea typeface="Platypi Medium" pitchFamily="34" charset="-122"/>
                <a:cs typeface="Platypi Medium" pitchFamily="34" charset="-120"/>
              </a:rPr>
              <a:t>57.5%</a:t>
            </a:r>
            <a:endParaRPr lang="en-US" sz="5150" dirty="0"/>
          </a:p>
        </p:txBody>
      </p:sp>
      <p:sp>
        <p:nvSpPr>
          <p:cNvPr id="7" name="Text 5"/>
          <p:cNvSpPr/>
          <p:nvPr/>
        </p:nvSpPr>
        <p:spPr>
          <a:xfrm>
            <a:off x="4296013" y="3270528"/>
            <a:ext cx="2489359" cy="311110"/>
          </a:xfrm>
          <a:prstGeom prst="rect">
            <a:avLst/>
          </a:prstGeom>
          <a:noFill/>
          <a:ln/>
        </p:spPr>
        <p:txBody>
          <a:bodyPr wrap="none" lIns="0" tIns="0" rIns="0" bIns="0" rtlCol="0" anchor="t"/>
          <a:lstStyle/>
          <a:p>
            <a:pPr marL="0" indent="0" algn="ctr">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Activation Rate</a:t>
            </a:r>
            <a:endParaRPr lang="en-US" sz="1950" dirty="0"/>
          </a:p>
        </p:txBody>
      </p:sp>
      <p:sp>
        <p:nvSpPr>
          <p:cNvPr id="8" name="Text 6"/>
          <p:cNvSpPr/>
          <p:nvPr/>
        </p:nvSpPr>
        <p:spPr>
          <a:xfrm>
            <a:off x="2353032" y="4079438"/>
            <a:ext cx="3063240" cy="657106"/>
          </a:xfrm>
          <a:prstGeom prst="rect">
            <a:avLst/>
          </a:prstGeom>
          <a:noFill/>
          <a:ln/>
        </p:spPr>
        <p:txBody>
          <a:bodyPr wrap="none" lIns="0" tIns="0" rIns="0" bIns="0" rtlCol="0" anchor="t"/>
          <a:lstStyle/>
          <a:p>
            <a:pPr marL="0" indent="0" algn="ctr">
              <a:lnSpc>
                <a:spcPts val="5150"/>
              </a:lnSpc>
              <a:buNone/>
            </a:pPr>
            <a:r>
              <a:rPr lang="en-US" sz="5150" dirty="0">
                <a:solidFill>
                  <a:srgbClr val="504C49"/>
                </a:solidFill>
                <a:latin typeface="Platypi Medium" pitchFamily="34" charset="0"/>
                <a:ea typeface="Platypi Medium" pitchFamily="34" charset="-122"/>
                <a:cs typeface="Platypi Medium" pitchFamily="34" charset="-120"/>
              </a:rPr>
              <a:t>6.06%</a:t>
            </a:r>
            <a:endParaRPr lang="en-US" sz="5150" dirty="0"/>
          </a:p>
        </p:txBody>
      </p:sp>
      <p:sp>
        <p:nvSpPr>
          <p:cNvPr id="9" name="Text 7"/>
          <p:cNvSpPr/>
          <p:nvPr/>
        </p:nvSpPr>
        <p:spPr>
          <a:xfrm>
            <a:off x="2639973" y="4985385"/>
            <a:ext cx="2489359" cy="311110"/>
          </a:xfrm>
          <a:prstGeom prst="rect">
            <a:avLst/>
          </a:prstGeom>
          <a:noFill/>
          <a:ln/>
        </p:spPr>
        <p:txBody>
          <a:bodyPr wrap="none" lIns="0" tIns="0" rIns="0" bIns="0" rtlCol="0" anchor="t"/>
          <a:lstStyle/>
          <a:p>
            <a:pPr marL="0" indent="0" algn="ctr">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Delinquent Rate</a:t>
            </a:r>
            <a:endParaRPr lang="en-US" sz="1950" dirty="0"/>
          </a:p>
        </p:txBody>
      </p:sp>
      <p:sp>
        <p:nvSpPr>
          <p:cNvPr id="10" name="Text 8"/>
          <p:cNvSpPr/>
          <p:nvPr/>
        </p:nvSpPr>
        <p:spPr>
          <a:xfrm>
            <a:off x="696992" y="5520452"/>
            <a:ext cx="3319105" cy="373380"/>
          </a:xfrm>
          <a:prstGeom prst="rect">
            <a:avLst/>
          </a:prstGeom>
          <a:noFill/>
          <a:ln/>
        </p:spPr>
        <p:txBody>
          <a:bodyPr wrap="none" lIns="0" tIns="0" rIns="0" bIns="0" rtlCol="0" anchor="t"/>
          <a:lstStyle/>
          <a:p>
            <a:pPr marL="0" indent="0" algn="l">
              <a:lnSpc>
                <a:spcPts val="2900"/>
              </a:lnSpc>
              <a:buNone/>
            </a:pPr>
            <a:r>
              <a:rPr lang="en-US" sz="2350" dirty="0">
                <a:solidFill>
                  <a:srgbClr val="201B18"/>
                </a:solidFill>
                <a:latin typeface="Platypi Medium" pitchFamily="34" charset="0"/>
                <a:ea typeface="Platypi Medium" pitchFamily="34" charset="-122"/>
                <a:cs typeface="Platypi Medium" pitchFamily="34" charset="-120"/>
              </a:rPr>
              <a:t>Year-to-Date Overview</a:t>
            </a:r>
            <a:endParaRPr lang="en-US" sz="2350" dirty="0"/>
          </a:p>
        </p:txBody>
      </p:sp>
      <p:sp>
        <p:nvSpPr>
          <p:cNvPr id="11" name="Text 9"/>
          <p:cNvSpPr/>
          <p:nvPr/>
        </p:nvSpPr>
        <p:spPr>
          <a:xfrm>
            <a:off x="696992" y="6092904"/>
            <a:ext cx="6375321" cy="318611"/>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504C49"/>
                </a:solidFill>
                <a:latin typeface="Source Serif 4" pitchFamily="34" charset="0"/>
                <a:ea typeface="Source Serif 4" pitchFamily="34" charset="-122"/>
                <a:cs typeface="Source Serif 4" pitchFamily="34" charset="-120"/>
              </a:rPr>
              <a:t>Overall revenue: </a:t>
            </a:r>
            <a:r>
              <a:rPr lang="en-US" sz="1550" b="1" dirty="0">
                <a:solidFill>
                  <a:srgbClr val="3E2513"/>
                </a:solidFill>
                <a:latin typeface="Source Serif 4" pitchFamily="34" charset="0"/>
                <a:ea typeface="Source Serif 4" pitchFamily="34" charset="-122"/>
                <a:cs typeface="Source Serif 4" pitchFamily="34" charset="-120"/>
              </a:rPr>
              <a:t>$57M</a:t>
            </a:r>
            <a:endParaRPr lang="en-US" sz="1550" dirty="0"/>
          </a:p>
        </p:txBody>
      </p:sp>
      <p:sp>
        <p:nvSpPr>
          <p:cNvPr id="12" name="Text 10"/>
          <p:cNvSpPr/>
          <p:nvPr/>
        </p:nvSpPr>
        <p:spPr>
          <a:xfrm>
            <a:off x="696992" y="6481167"/>
            <a:ext cx="6375321" cy="318611"/>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504C49"/>
                </a:solidFill>
                <a:latin typeface="Source Serif 4" pitchFamily="34" charset="0"/>
                <a:ea typeface="Source Serif 4" pitchFamily="34" charset="-122"/>
                <a:cs typeface="Source Serif 4" pitchFamily="34" charset="-120"/>
              </a:rPr>
              <a:t>Total interest: </a:t>
            </a:r>
            <a:r>
              <a:rPr lang="en-US" sz="1550" b="1" dirty="0">
                <a:solidFill>
                  <a:srgbClr val="3E2513"/>
                </a:solidFill>
                <a:latin typeface="Source Serif 4" pitchFamily="34" charset="0"/>
                <a:ea typeface="Source Serif 4" pitchFamily="34" charset="-122"/>
                <a:cs typeface="Source Serif 4" pitchFamily="34" charset="-120"/>
              </a:rPr>
              <a:t>$8M</a:t>
            </a:r>
            <a:endParaRPr lang="en-US" sz="1550" dirty="0"/>
          </a:p>
        </p:txBody>
      </p:sp>
      <p:sp>
        <p:nvSpPr>
          <p:cNvPr id="13" name="Text 11"/>
          <p:cNvSpPr/>
          <p:nvPr/>
        </p:nvSpPr>
        <p:spPr>
          <a:xfrm>
            <a:off x="696992" y="6869430"/>
            <a:ext cx="6375321" cy="318611"/>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504C49"/>
                </a:solidFill>
                <a:latin typeface="Source Serif 4" pitchFamily="34" charset="0"/>
                <a:ea typeface="Source Serif 4" pitchFamily="34" charset="-122"/>
                <a:cs typeface="Source Serif 4" pitchFamily="34" charset="-120"/>
              </a:rPr>
              <a:t>Transaction amount: </a:t>
            </a:r>
            <a:r>
              <a:rPr lang="en-US" sz="1550" b="1" dirty="0">
                <a:solidFill>
                  <a:srgbClr val="3E2513"/>
                </a:solidFill>
                <a:latin typeface="Source Serif 4" pitchFamily="34" charset="0"/>
                <a:ea typeface="Source Serif 4" pitchFamily="34" charset="-122"/>
                <a:cs typeface="Source Serif 4" pitchFamily="34" charset="-120"/>
              </a:rPr>
              <a:t>$46M</a:t>
            </a:r>
            <a:endParaRPr lang="en-US" sz="1550" dirty="0"/>
          </a:p>
        </p:txBody>
      </p:sp>
      <p:sp>
        <p:nvSpPr>
          <p:cNvPr id="14" name="Text 12"/>
          <p:cNvSpPr/>
          <p:nvPr/>
        </p:nvSpPr>
        <p:spPr>
          <a:xfrm>
            <a:off x="696992" y="7257693"/>
            <a:ext cx="6375321" cy="318611"/>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504C49"/>
                </a:solidFill>
                <a:latin typeface="Source Serif 4" pitchFamily="34" charset="0"/>
                <a:ea typeface="Source Serif 4" pitchFamily="34" charset="-122"/>
                <a:cs typeface="Source Serif 4" pitchFamily="34" charset="-120"/>
              </a:rPr>
              <a:t>Male customers contribute </a:t>
            </a:r>
            <a:r>
              <a:rPr lang="en-US" sz="1550" b="1" dirty="0">
                <a:solidFill>
                  <a:srgbClr val="504C49"/>
                </a:solidFill>
                <a:latin typeface="Source Serif 4" pitchFamily="34" charset="0"/>
                <a:ea typeface="Source Serif 4" pitchFamily="34" charset="-122"/>
                <a:cs typeface="Source Serif 4" pitchFamily="34" charset="-120"/>
              </a:rPr>
              <a:t>$31M</a:t>
            </a:r>
            <a:r>
              <a:rPr lang="en-US" sz="1550" dirty="0">
                <a:solidFill>
                  <a:srgbClr val="504C49"/>
                </a:solidFill>
                <a:latin typeface="Source Serif 4" pitchFamily="34" charset="0"/>
                <a:ea typeface="Source Serif 4" pitchFamily="34" charset="-122"/>
                <a:cs typeface="Source Serif 4" pitchFamily="34" charset="-120"/>
              </a:rPr>
              <a:t>, female </a:t>
            </a:r>
            <a:r>
              <a:rPr lang="en-US" sz="1550" b="1" dirty="0">
                <a:solidFill>
                  <a:srgbClr val="504C49"/>
                </a:solidFill>
                <a:latin typeface="Source Serif 4" pitchFamily="34" charset="0"/>
                <a:ea typeface="Source Serif 4" pitchFamily="34" charset="-122"/>
                <a:cs typeface="Source Serif 4" pitchFamily="34" charset="-120"/>
              </a:rPr>
              <a:t>$26M</a:t>
            </a:r>
            <a:endParaRPr lang="en-US" sz="1550" dirty="0"/>
          </a:p>
        </p:txBody>
      </p:sp>
      <p:pic>
        <p:nvPicPr>
          <p:cNvPr id="15" name="Image 0" descr="preencoded.png"/>
          <p:cNvPicPr>
            <a:picLocks noChangeAspect="1"/>
          </p:cNvPicPr>
          <p:nvPr/>
        </p:nvPicPr>
        <p:blipFill>
          <a:blip r:embed="rId3"/>
          <a:stretch>
            <a:fillRect/>
          </a:stretch>
        </p:blipFill>
        <p:spPr>
          <a:xfrm>
            <a:off x="7565708" y="1692593"/>
            <a:ext cx="3840480" cy="4632960"/>
          </a:xfrm>
          <a:prstGeom prst="rect">
            <a:avLst/>
          </a:prstGeom>
        </p:spPr>
      </p:pic>
      <p:sp>
        <p:nvSpPr>
          <p:cNvPr id="16" name="Text 13"/>
          <p:cNvSpPr/>
          <p:nvPr/>
        </p:nvSpPr>
        <p:spPr>
          <a:xfrm>
            <a:off x="7565708" y="6549509"/>
            <a:ext cx="4509373" cy="373380"/>
          </a:xfrm>
          <a:prstGeom prst="rect">
            <a:avLst/>
          </a:prstGeom>
          <a:noFill/>
          <a:ln/>
        </p:spPr>
        <p:txBody>
          <a:bodyPr wrap="none" lIns="0" tIns="0" rIns="0" bIns="0" rtlCol="0" anchor="t"/>
          <a:lstStyle/>
          <a:p>
            <a:pPr marL="0" indent="0" algn="l">
              <a:lnSpc>
                <a:spcPts val="2900"/>
              </a:lnSpc>
              <a:buNone/>
            </a:pPr>
            <a:r>
              <a:rPr lang="en-US" sz="2350" dirty="0">
                <a:solidFill>
                  <a:srgbClr val="201B18"/>
                </a:solidFill>
                <a:latin typeface="Platypi Medium" pitchFamily="34" charset="0"/>
                <a:ea typeface="Platypi Medium" pitchFamily="34" charset="-122"/>
                <a:cs typeface="Platypi Medium" pitchFamily="34" charset="-120"/>
              </a:rPr>
              <a:t>Geographic &amp; Product Insights</a:t>
            </a:r>
            <a:endParaRPr lang="en-US" sz="2350" dirty="0"/>
          </a:p>
        </p:txBody>
      </p:sp>
      <p:sp>
        <p:nvSpPr>
          <p:cNvPr id="17" name="Text 14"/>
          <p:cNvSpPr/>
          <p:nvPr/>
        </p:nvSpPr>
        <p:spPr>
          <a:xfrm>
            <a:off x="7565708" y="7121962"/>
            <a:ext cx="6375321" cy="318611"/>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504C49"/>
                </a:solidFill>
                <a:latin typeface="Source Serif 4" pitchFamily="34" charset="0"/>
                <a:ea typeface="Source Serif 4" pitchFamily="34" charset="-122"/>
                <a:cs typeface="Source Serif 4" pitchFamily="34" charset="-120"/>
              </a:rPr>
              <a:t>Blue &amp; Silver cards: </a:t>
            </a:r>
            <a:r>
              <a:rPr lang="en-US" sz="1550" b="1" dirty="0">
                <a:solidFill>
                  <a:srgbClr val="3E2513"/>
                </a:solidFill>
                <a:latin typeface="Source Serif 4" pitchFamily="34" charset="0"/>
                <a:ea typeface="Source Serif 4" pitchFamily="34" charset="-122"/>
                <a:cs typeface="Source Serif 4" pitchFamily="34" charset="-120"/>
              </a:rPr>
              <a:t>93%</a:t>
            </a:r>
            <a:r>
              <a:rPr lang="en-US" sz="1550" dirty="0">
                <a:solidFill>
                  <a:srgbClr val="504C49"/>
                </a:solidFill>
                <a:latin typeface="Source Serif 4" pitchFamily="34" charset="0"/>
                <a:ea typeface="Source Serif 4" pitchFamily="34" charset="-122"/>
                <a:cs typeface="Source Serif 4" pitchFamily="34" charset="-120"/>
              </a:rPr>
              <a:t> of transactions</a:t>
            </a:r>
            <a:endParaRPr lang="en-US" sz="1550" dirty="0"/>
          </a:p>
        </p:txBody>
      </p:sp>
      <p:sp>
        <p:nvSpPr>
          <p:cNvPr id="18" name="Text 15"/>
          <p:cNvSpPr/>
          <p:nvPr/>
        </p:nvSpPr>
        <p:spPr>
          <a:xfrm>
            <a:off x="7565708" y="7510224"/>
            <a:ext cx="6375321" cy="318611"/>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504C49"/>
                </a:solidFill>
                <a:latin typeface="Source Serif 4" pitchFamily="34" charset="0"/>
                <a:ea typeface="Source Serif 4" pitchFamily="34" charset="-122"/>
                <a:cs typeface="Source Serif 4" pitchFamily="34" charset="-120"/>
              </a:rPr>
              <a:t>TX, NY &amp; CA contribute </a:t>
            </a:r>
            <a:r>
              <a:rPr lang="en-US" sz="1550" b="1" dirty="0">
                <a:solidFill>
                  <a:srgbClr val="3E2513"/>
                </a:solidFill>
                <a:latin typeface="Source Serif 4" pitchFamily="34" charset="0"/>
                <a:ea typeface="Source Serif 4" pitchFamily="34" charset="-122"/>
                <a:cs typeface="Source Serif 4" pitchFamily="34" charset="-120"/>
              </a:rPr>
              <a:t>68%</a:t>
            </a:r>
            <a:r>
              <a:rPr lang="en-US" sz="1550" dirty="0">
                <a:solidFill>
                  <a:srgbClr val="504C49"/>
                </a:solidFill>
                <a:latin typeface="Source Serif 4" pitchFamily="34" charset="0"/>
                <a:ea typeface="Source Serif 4" pitchFamily="34" charset="-122"/>
                <a:cs typeface="Source Serif 4" pitchFamily="34" charset="-120"/>
              </a:rPr>
              <a:t> of revenue</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077397"/>
            <a:ext cx="12704207" cy="708779"/>
          </a:xfrm>
          <a:prstGeom prst="rect">
            <a:avLst/>
          </a:prstGeom>
          <a:noFill/>
          <a:ln/>
        </p:spPr>
        <p:txBody>
          <a:bodyPr wrap="non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PowerBI Project Building Financial Dashboard</a:t>
            </a:r>
            <a:endParaRPr lang="en-US" sz="4450" dirty="0"/>
          </a:p>
        </p:txBody>
      </p:sp>
      <p:pic>
        <p:nvPicPr>
          <p:cNvPr id="3" name="Image 0" descr="preencoded.png"/>
          <p:cNvPicPr>
            <a:picLocks noChangeAspect="1"/>
          </p:cNvPicPr>
          <p:nvPr/>
        </p:nvPicPr>
        <p:blipFill>
          <a:blip r:embed="rId3"/>
          <a:stretch>
            <a:fillRect/>
          </a:stretch>
        </p:blipFill>
        <p:spPr>
          <a:xfrm>
            <a:off x="793790" y="2381488"/>
            <a:ext cx="3390900" cy="3154680"/>
          </a:xfrm>
          <a:prstGeom prst="rect">
            <a:avLst/>
          </a:prstGeom>
        </p:spPr>
      </p:pic>
      <p:sp>
        <p:nvSpPr>
          <p:cNvPr id="4" name="Text 1"/>
          <p:cNvSpPr/>
          <p:nvPr/>
        </p:nvSpPr>
        <p:spPr>
          <a:xfrm>
            <a:off x="793790" y="5791319"/>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3E2513"/>
                </a:solidFill>
                <a:latin typeface="Platypi Medium" pitchFamily="34" charset="0"/>
                <a:ea typeface="Platypi Medium" pitchFamily="34" charset="-122"/>
                <a:cs typeface="Platypi Medium" pitchFamily="34" charset="-120"/>
              </a:rPr>
              <a:t>Souvik Nandi</a:t>
            </a:r>
            <a:endParaRPr lang="en-US" sz="3550" dirty="0"/>
          </a:p>
        </p:txBody>
      </p:sp>
      <p:sp>
        <p:nvSpPr>
          <p:cNvPr id="5" name="Text 2"/>
          <p:cNvSpPr/>
          <p:nvPr/>
        </p:nvSpPr>
        <p:spPr>
          <a:xfrm>
            <a:off x="793790" y="6585109"/>
            <a:ext cx="4885015" cy="362903"/>
          </a:xfrm>
          <a:prstGeom prst="rect">
            <a:avLst/>
          </a:prstGeom>
          <a:noFill/>
          <a:ln/>
        </p:spPr>
        <p:txBody>
          <a:bodyPr wrap="none" lIns="0" tIns="0" rIns="0" bIns="0" rtlCol="0" anchor="t"/>
          <a:lstStyle/>
          <a:p>
            <a:pPr marL="0" indent="0" algn="l">
              <a:lnSpc>
                <a:spcPts val="2850"/>
              </a:lnSpc>
              <a:buNone/>
            </a:pPr>
            <a:r>
              <a:rPr lang="en-US" sz="1750" dirty="0">
                <a:solidFill>
                  <a:srgbClr val="3E2513"/>
                </a:solidFill>
                <a:latin typeface="Source Serif 4" pitchFamily="34" charset="0"/>
                <a:ea typeface="Source Serif 4" pitchFamily="34" charset="-122"/>
                <a:cs typeface="Source Serif 4" pitchFamily="34" charset="-120"/>
              </a:rPr>
              <a:t>Sales Operations</a:t>
            </a:r>
            <a:endParaRPr lang="en-US" sz="1750" dirty="0"/>
          </a:p>
        </p:txBody>
      </p:sp>
      <p:sp>
        <p:nvSpPr>
          <p:cNvPr id="6" name="Text 3"/>
          <p:cNvSpPr/>
          <p:nvPr/>
        </p:nvSpPr>
        <p:spPr>
          <a:xfrm>
            <a:off x="6579989" y="2381488"/>
            <a:ext cx="7264122"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7" name="Text 4"/>
          <p:cNvSpPr/>
          <p:nvPr/>
        </p:nvSpPr>
        <p:spPr>
          <a:xfrm>
            <a:off x="6579989" y="2948464"/>
            <a:ext cx="7264122"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8" name="Text 5"/>
          <p:cNvSpPr/>
          <p:nvPr/>
        </p:nvSpPr>
        <p:spPr>
          <a:xfrm>
            <a:off x="6579989" y="3515439"/>
            <a:ext cx="7264122" cy="1451610"/>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4" pitchFamily="34" charset="0"/>
                <a:ea typeface="Source Serif 4" pitchFamily="34" charset="-122"/>
                <a:cs typeface="Source Serif 4" pitchFamily="34" charset="-120"/>
              </a:rPr>
              <a:t>Developed an interactive credit card financial dashboard using Power BI. Streamlined data processing from SQL database to monitor key performance metrics and trends. Shared actionable insights with stakeholders to support decision-making processes.</a:t>
            </a:r>
            <a:endParaRPr lang="en-US" sz="1750" dirty="0"/>
          </a:p>
        </p:txBody>
      </p:sp>
      <p:sp>
        <p:nvSpPr>
          <p:cNvPr id="9" name="Shape 6"/>
          <p:cNvSpPr/>
          <p:nvPr/>
        </p:nvSpPr>
        <p:spPr>
          <a:xfrm>
            <a:off x="6239828" y="2381488"/>
            <a:ext cx="30480" cy="2585561"/>
          </a:xfrm>
          <a:prstGeom prst="rect">
            <a:avLst/>
          </a:prstGeom>
          <a:solidFill>
            <a:srgbClr val="3E2513"/>
          </a:solidFill>
          <a:ln/>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531</Words>
  <Application>Microsoft Office PowerPoint</Application>
  <PresentationFormat>Custom</PresentationFormat>
  <Paragraphs>70</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Consolas</vt:lpstr>
      <vt:lpstr>Arial</vt:lpstr>
      <vt:lpstr>Platypi Light</vt:lpstr>
      <vt:lpstr>Source Serif 4</vt:lpstr>
      <vt:lpstr>Platypi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Souvik Nandi</cp:lastModifiedBy>
  <cp:revision>1</cp:revision>
  <dcterms:created xsi:type="dcterms:W3CDTF">2025-12-02T05:11:04Z</dcterms:created>
  <dcterms:modified xsi:type="dcterms:W3CDTF">2025-12-02T05:18:53Z</dcterms:modified>
</cp:coreProperties>
</file>